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3" r:id="rId1"/>
  </p:sldMasterIdLst>
  <p:notesMasterIdLst>
    <p:notesMasterId r:id="rId49"/>
  </p:notesMasterIdLst>
  <p:handoutMasterIdLst>
    <p:handoutMasterId r:id="rId50"/>
  </p:handoutMasterIdLst>
  <p:sldIdLst>
    <p:sldId id="402" r:id="rId2"/>
    <p:sldId id="809" r:id="rId3"/>
    <p:sldId id="769" r:id="rId4"/>
    <p:sldId id="767" r:id="rId5"/>
    <p:sldId id="368" r:id="rId6"/>
    <p:sldId id="770" r:id="rId7"/>
    <p:sldId id="771" r:id="rId8"/>
    <p:sldId id="772" r:id="rId9"/>
    <p:sldId id="371" r:id="rId10"/>
    <p:sldId id="372" r:id="rId11"/>
    <p:sldId id="768" r:id="rId12"/>
    <p:sldId id="773" r:id="rId13"/>
    <p:sldId id="774" r:id="rId14"/>
    <p:sldId id="780" r:id="rId15"/>
    <p:sldId id="781" r:id="rId16"/>
    <p:sldId id="782" r:id="rId17"/>
    <p:sldId id="783" r:id="rId18"/>
    <p:sldId id="784" r:id="rId19"/>
    <p:sldId id="775" r:id="rId20"/>
    <p:sldId id="776" r:id="rId21"/>
    <p:sldId id="777" r:id="rId22"/>
    <p:sldId id="786" r:id="rId23"/>
    <p:sldId id="785" r:id="rId24"/>
    <p:sldId id="810" r:id="rId25"/>
    <p:sldId id="787" r:id="rId26"/>
    <p:sldId id="788" r:id="rId27"/>
    <p:sldId id="790" r:id="rId28"/>
    <p:sldId id="789" r:id="rId29"/>
    <p:sldId id="791" r:id="rId30"/>
    <p:sldId id="795" r:id="rId31"/>
    <p:sldId id="792" r:id="rId32"/>
    <p:sldId id="793" r:id="rId33"/>
    <p:sldId id="794" r:id="rId34"/>
    <p:sldId id="796" r:id="rId35"/>
    <p:sldId id="797" r:id="rId36"/>
    <p:sldId id="811" r:id="rId37"/>
    <p:sldId id="799" r:id="rId38"/>
    <p:sldId id="800" r:id="rId39"/>
    <p:sldId id="801" r:id="rId40"/>
    <p:sldId id="798" r:id="rId41"/>
    <p:sldId id="802" r:id="rId42"/>
    <p:sldId id="803" r:id="rId43"/>
    <p:sldId id="804" r:id="rId44"/>
    <p:sldId id="805" r:id="rId45"/>
    <p:sldId id="806" r:id="rId46"/>
    <p:sldId id="807" r:id="rId47"/>
    <p:sldId id="808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85FF"/>
    <a:srgbClr val="E9EBF5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540" autoAdjust="0"/>
    <p:restoredTop sz="87865" autoAdjust="0"/>
  </p:normalViewPr>
  <p:slideViewPr>
    <p:cSldViewPr snapToGrid="0" snapToObjects="1" showGuides="1">
      <p:cViewPr>
        <p:scale>
          <a:sx n="90" d="100"/>
          <a:sy n="90" d="100"/>
        </p:scale>
        <p:origin x="144" y="63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40" d="100"/>
        <a:sy n="140" d="100"/>
      </p:scale>
      <p:origin x="0" y="0"/>
    </p:cViewPr>
  </p:sorterViewPr>
  <p:notesViewPr>
    <p:cSldViewPr snapToGrid="0" snapToObjects="1">
      <p:cViewPr varScale="1">
        <p:scale>
          <a:sx n="95" d="100"/>
          <a:sy n="95" d="100"/>
        </p:scale>
        <p:origin x="3720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EA7A17-B0E1-7340-BA27-DD2AB9B55580}" type="datetimeFigureOut">
              <a:rPr lang="en-US" smtClean="0"/>
              <a:t>1/28/19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1D09FA-C55A-F94E-9171-27FD370173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1943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Helvetica Neue Regular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Helvetica Neue Regular" charset="0"/>
              </a:defRPr>
            </a:lvl1pPr>
          </a:lstStyle>
          <a:p>
            <a:fld id="{E79F04AE-50C4-9448-A90C-6014DA8721B5}" type="datetimeFigureOut">
              <a:rPr lang="en-US" smtClean="0"/>
              <a:pPr/>
              <a:t>1/28/19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Helvetica Neue Regular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Helvetica Neue Regular" charset="0"/>
              </a:defRPr>
            </a:lvl1pPr>
          </a:lstStyle>
          <a:p>
            <a:fld id="{2032B9E8-698A-8948-9227-39339D2457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38629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Helvetica Neue Regular" charset="0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Helvetica Neue Regular" charset="0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Helvetica Neue Regular" charset="0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Helvetica Neue Regular" charset="0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Helvetica Neue Regular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32B9E8-698A-8948-9227-39339D245734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57696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32B9E8-698A-8948-9227-39339D245734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31262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32B9E8-698A-8948-9227-39339D245734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4921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32B9E8-698A-8948-9227-39339D245734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15576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32B9E8-698A-8948-9227-39339D245734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45830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1245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Images courtesy of http://cs231n.github.io/neural-networks-1/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32B9E8-698A-8948-9227-39339D245734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65738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32B9E8-698A-8948-9227-39339D245734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9655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32B9E8-698A-8948-9227-39339D245734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4487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32B9E8-698A-8948-9227-39339D245734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66521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32B9E8-698A-8948-9227-39339D245734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30276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32B9E8-698A-8948-9227-39339D245734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57426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2400">
                <a:uFillTx/>
              </a:defRPr>
            </a:lvl1pPr>
            <a:lvl2pPr marL="457189" indent="0" algn="ctr">
              <a:buNone/>
              <a:defRPr sz="2000">
                <a:uFillTx/>
              </a:defRPr>
            </a:lvl2pPr>
            <a:lvl3pPr marL="914377" indent="0" algn="ctr">
              <a:buNone/>
              <a:defRPr sz="1800">
                <a:uFillTx/>
              </a:defRPr>
            </a:lvl3pPr>
            <a:lvl4pPr marL="1371566" indent="0" algn="ctr">
              <a:buNone/>
              <a:defRPr sz="1600">
                <a:uFillTx/>
              </a:defRPr>
            </a:lvl4pPr>
            <a:lvl5pPr marL="1828754" indent="0" algn="ctr">
              <a:buNone/>
              <a:defRPr sz="1600">
                <a:uFillTx/>
              </a:defRPr>
            </a:lvl5pPr>
            <a:lvl6pPr marL="2285943" indent="0" algn="ctr">
              <a:buNone/>
              <a:defRPr sz="1600">
                <a:uFillTx/>
              </a:defRPr>
            </a:lvl6pPr>
            <a:lvl7pPr marL="2743131" indent="0" algn="ctr">
              <a:buNone/>
              <a:defRPr sz="1600">
                <a:uFillTx/>
              </a:defRPr>
            </a:lvl7pPr>
            <a:lvl8pPr marL="3200320" indent="0" algn="ctr">
              <a:buNone/>
              <a:defRPr sz="1600">
                <a:uFillTx/>
              </a:defRPr>
            </a:lvl8pPr>
            <a:lvl9pPr marL="3657509" indent="0" algn="ctr">
              <a:buNone/>
              <a:defRPr sz="1600">
                <a:uFillTx/>
              </a:defRPr>
            </a:lvl9pPr>
          </a:lstStyle>
          <a:p>
            <a:r>
              <a:rPr lang="en-US">
                <a:uFillTx/>
              </a:rPr>
              <a:t>Click to edit Master subtitle style</a:t>
            </a:r>
            <a:endParaRPr lang="en-US" dirty="0">
              <a:uFillTx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DB6FC-AD6B-D04B-9886-FBA5C0D2176A}" type="datetimeFigureOut">
              <a:rPr lang="en-US" smtClean="0"/>
              <a:t>1/28/19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C7E77-65BD-CE4E-8599-E46F6A81167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2_Section Header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tx1"/>
                </a:solidFill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  <a:uFillTx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  <a:uFillTx/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  <a:uFillTx/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uFillTx/>
              </a:defRPr>
            </a:lvl1pPr>
          </a:lstStyle>
          <a:p>
            <a:fld id="{CBEDB6FC-AD6B-D04B-9886-FBA5C0D2176A}" type="datetimeFigureOut">
              <a:rPr lang="en-US" smtClean="0"/>
              <a:pPr/>
              <a:t>1/28/19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uFillTx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uFillTx/>
              </a:defRPr>
            </a:lvl1pPr>
          </a:lstStyle>
          <a:p>
            <a:fld id="{4A0C7E77-65BD-CE4E-8599-E46F6A81167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9"/>
          </a:xfrm>
        </p:spPr>
        <p:txBody>
          <a:bodyPr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9"/>
          </a:xfrm>
        </p:spPr>
        <p:txBody>
          <a:bodyPr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DB6FC-AD6B-D04B-9886-FBA5C0D2176A}" type="datetimeFigureOut">
              <a:rPr lang="en-US" smtClean="0"/>
              <a:t>1/28/19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C7E77-65BD-CE4E-8599-E46F6A81167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uFillTx/>
              </a:defRPr>
            </a:lvl1pPr>
            <a:lvl2pPr marL="457189" indent="0">
              <a:buNone/>
              <a:defRPr sz="2000" b="1">
                <a:uFillTx/>
              </a:defRPr>
            </a:lvl2pPr>
            <a:lvl3pPr marL="914377" indent="0">
              <a:buNone/>
              <a:defRPr sz="1800" b="1">
                <a:uFillTx/>
              </a:defRPr>
            </a:lvl3pPr>
            <a:lvl4pPr marL="1371566" indent="0">
              <a:buNone/>
              <a:defRPr sz="1600" b="1">
                <a:uFillTx/>
              </a:defRPr>
            </a:lvl4pPr>
            <a:lvl5pPr marL="1828754" indent="0">
              <a:buNone/>
              <a:defRPr sz="1600" b="1">
                <a:uFillTx/>
              </a:defRPr>
            </a:lvl5pPr>
            <a:lvl6pPr marL="2285943" indent="0">
              <a:buNone/>
              <a:defRPr sz="1600" b="1">
                <a:uFillTx/>
              </a:defRPr>
            </a:lvl6pPr>
            <a:lvl7pPr marL="2743131" indent="0">
              <a:buNone/>
              <a:defRPr sz="1600" b="1">
                <a:uFillTx/>
              </a:defRPr>
            </a:lvl7pPr>
            <a:lvl8pPr marL="3200320" indent="0">
              <a:buNone/>
              <a:defRPr sz="1600" b="1">
                <a:uFillTx/>
              </a:defRPr>
            </a:lvl8pPr>
            <a:lvl9pPr marL="3657509" indent="0">
              <a:buNone/>
              <a:defRPr sz="1600" b="1"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uFillTx/>
              </a:defRPr>
            </a:lvl1pPr>
            <a:lvl2pPr marL="457189" indent="0">
              <a:buNone/>
              <a:defRPr sz="2000" b="1">
                <a:uFillTx/>
              </a:defRPr>
            </a:lvl2pPr>
            <a:lvl3pPr marL="914377" indent="0">
              <a:buNone/>
              <a:defRPr sz="1800" b="1">
                <a:uFillTx/>
              </a:defRPr>
            </a:lvl3pPr>
            <a:lvl4pPr marL="1371566" indent="0">
              <a:buNone/>
              <a:defRPr sz="1600" b="1">
                <a:uFillTx/>
              </a:defRPr>
            </a:lvl4pPr>
            <a:lvl5pPr marL="1828754" indent="0">
              <a:buNone/>
              <a:defRPr sz="1600" b="1">
                <a:uFillTx/>
              </a:defRPr>
            </a:lvl5pPr>
            <a:lvl6pPr marL="2285943" indent="0">
              <a:buNone/>
              <a:defRPr sz="1600" b="1">
                <a:uFillTx/>
              </a:defRPr>
            </a:lvl6pPr>
            <a:lvl7pPr marL="2743131" indent="0">
              <a:buNone/>
              <a:defRPr sz="1600" b="1">
                <a:uFillTx/>
              </a:defRPr>
            </a:lvl7pPr>
            <a:lvl8pPr marL="3200320" indent="0">
              <a:buNone/>
              <a:defRPr sz="1600" b="1">
                <a:uFillTx/>
              </a:defRPr>
            </a:lvl8pPr>
            <a:lvl9pPr marL="3657509" indent="0">
              <a:buNone/>
              <a:defRPr sz="1600" b="1"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DB6FC-AD6B-D04B-9886-FBA5C0D2176A}" type="datetimeFigureOut">
              <a:rPr lang="en-US" smtClean="0"/>
              <a:t>1/28/19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C7E77-65BD-CE4E-8599-E46F6A81167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DB6FC-AD6B-D04B-9886-FBA5C0D2176A}" type="datetimeFigureOut">
              <a:rPr lang="en-US" smtClean="0"/>
              <a:t>1/28/19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C7E77-65BD-CE4E-8599-E46F6A81167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DB6FC-AD6B-D04B-9886-FBA5C0D2176A}" type="datetimeFigureOut">
              <a:rPr lang="en-US" smtClean="0"/>
              <a:t>1/28/19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C7E77-65BD-CE4E-8599-E46F6A81167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0">
                <a:uFillTx/>
              </a:defRPr>
            </a:lvl1pPr>
            <a:lvl2pPr>
              <a:defRPr sz="2800">
                <a:uFillTx/>
              </a:defRPr>
            </a:lvl2pPr>
            <a:lvl3pPr>
              <a:defRPr sz="2400">
                <a:uFillTx/>
              </a:defRPr>
            </a:lvl3pPr>
            <a:lvl4pPr>
              <a:defRPr sz="2000">
                <a:uFillTx/>
              </a:defRPr>
            </a:lvl4pPr>
            <a:lvl5pPr>
              <a:defRPr sz="2000">
                <a:uFillTx/>
              </a:defRPr>
            </a:lvl5pPr>
            <a:lvl6pPr>
              <a:defRPr sz="2000">
                <a:uFillTx/>
              </a:defRPr>
            </a:lvl6pPr>
            <a:lvl7pPr>
              <a:defRPr sz="2000">
                <a:uFillTx/>
              </a:defRPr>
            </a:lvl7pPr>
            <a:lvl8pPr>
              <a:defRPr sz="2000">
                <a:uFillTx/>
              </a:defRPr>
            </a:lvl8pPr>
            <a:lvl9pPr>
              <a:defRPr sz="2000"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>
                <a:uFillTx/>
              </a:defRPr>
            </a:lvl1pPr>
            <a:lvl2pPr marL="457189" indent="0">
              <a:buNone/>
              <a:defRPr sz="1400">
                <a:uFillTx/>
              </a:defRPr>
            </a:lvl2pPr>
            <a:lvl3pPr marL="914377" indent="0">
              <a:buNone/>
              <a:defRPr sz="1200">
                <a:uFillTx/>
              </a:defRPr>
            </a:lvl3pPr>
            <a:lvl4pPr marL="1371566" indent="0">
              <a:buNone/>
              <a:defRPr sz="1000">
                <a:uFillTx/>
              </a:defRPr>
            </a:lvl4pPr>
            <a:lvl5pPr marL="1828754" indent="0">
              <a:buNone/>
              <a:defRPr sz="1000">
                <a:uFillTx/>
              </a:defRPr>
            </a:lvl5pPr>
            <a:lvl6pPr marL="2285943" indent="0">
              <a:buNone/>
              <a:defRPr sz="1000">
                <a:uFillTx/>
              </a:defRPr>
            </a:lvl6pPr>
            <a:lvl7pPr marL="2743131" indent="0">
              <a:buNone/>
              <a:defRPr sz="1000">
                <a:uFillTx/>
              </a:defRPr>
            </a:lvl7pPr>
            <a:lvl8pPr marL="3200320" indent="0">
              <a:buNone/>
              <a:defRPr sz="1000">
                <a:uFillTx/>
              </a:defRPr>
            </a:lvl8pPr>
            <a:lvl9pPr marL="3657509" indent="0">
              <a:buNone/>
              <a:defRPr sz="1000"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DB6FC-AD6B-D04B-9886-FBA5C0D2176A}" type="datetimeFigureOut">
              <a:rPr lang="en-US" smtClean="0"/>
              <a:t>1/28/19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C7E77-65BD-CE4E-8599-E46F6A81167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 marL="0" indent="0">
              <a:buNone/>
              <a:defRPr sz="3200">
                <a:uFillTx/>
              </a:defRPr>
            </a:lvl1pPr>
            <a:lvl2pPr marL="457189" indent="0">
              <a:buNone/>
              <a:defRPr sz="2800">
                <a:uFillTx/>
              </a:defRPr>
            </a:lvl2pPr>
            <a:lvl3pPr marL="914377" indent="0">
              <a:buNone/>
              <a:defRPr sz="2400">
                <a:uFillTx/>
              </a:defRPr>
            </a:lvl3pPr>
            <a:lvl4pPr marL="1371566" indent="0">
              <a:buNone/>
              <a:defRPr sz="2000">
                <a:uFillTx/>
              </a:defRPr>
            </a:lvl4pPr>
            <a:lvl5pPr marL="1828754" indent="0">
              <a:buNone/>
              <a:defRPr sz="2000">
                <a:uFillTx/>
              </a:defRPr>
            </a:lvl5pPr>
            <a:lvl6pPr marL="2285943" indent="0">
              <a:buNone/>
              <a:defRPr sz="2000">
                <a:uFillTx/>
              </a:defRPr>
            </a:lvl6pPr>
            <a:lvl7pPr marL="2743131" indent="0">
              <a:buNone/>
              <a:defRPr sz="2000">
                <a:uFillTx/>
              </a:defRPr>
            </a:lvl7pPr>
            <a:lvl8pPr marL="3200320" indent="0">
              <a:buNone/>
              <a:defRPr sz="2000">
                <a:uFillTx/>
              </a:defRPr>
            </a:lvl8pPr>
            <a:lvl9pPr marL="3657509" indent="0">
              <a:buNone/>
              <a:defRPr sz="2000">
                <a:uFillTx/>
              </a:defRPr>
            </a:lvl9pPr>
          </a:lstStyle>
          <a:p>
            <a:r>
              <a:rPr lang="en-US">
                <a:uFillTx/>
              </a:rPr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>
                <a:uFillTx/>
              </a:defRPr>
            </a:lvl1pPr>
            <a:lvl2pPr marL="457189" indent="0">
              <a:buNone/>
              <a:defRPr sz="1400">
                <a:uFillTx/>
              </a:defRPr>
            </a:lvl2pPr>
            <a:lvl3pPr marL="914377" indent="0">
              <a:buNone/>
              <a:defRPr sz="1200">
                <a:uFillTx/>
              </a:defRPr>
            </a:lvl3pPr>
            <a:lvl4pPr marL="1371566" indent="0">
              <a:buNone/>
              <a:defRPr sz="1000">
                <a:uFillTx/>
              </a:defRPr>
            </a:lvl4pPr>
            <a:lvl5pPr marL="1828754" indent="0">
              <a:buNone/>
              <a:defRPr sz="1000">
                <a:uFillTx/>
              </a:defRPr>
            </a:lvl5pPr>
            <a:lvl6pPr marL="2285943" indent="0">
              <a:buNone/>
              <a:defRPr sz="1000">
                <a:uFillTx/>
              </a:defRPr>
            </a:lvl6pPr>
            <a:lvl7pPr marL="2743131" indent="0">
              <a:buNone/>
              <a:defRPr sz="1000">
                <a:uFillTx/>
              </a:defRPr>
            </a:lvl7pPr>
            <a:lvl8pPr marL="3200320" indent="0">
              <a:buNone/>
              <a:defRPr sz="1000">
                <a:uFillTx/>
              </a:defRPr>
            </a:lvl8pPr>
            <a:lvl9pPr marL="3657509" indent="0">
              <a:buNone/>
              <a:defRPr sz="1000"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DB6FC-AD6B-D04B-9886-FBA5C0D2176A}" type="datetimeFigureOut">
              <a:rPr lang="en-US" smtClean="0"/>
              <a:t>1/28/19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C7E77-65BD-CE4E-8599-E46F6A81167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DB6FC-AD6B-D04B-9886-FBA5C0D2176A}" type="datetimeFigureOut">
              <a:rPr lang="en-US" smtClean="0"/>
              <a:t>1/28/19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C7E77-65BD-CE4E-8599-E46F6A81167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6"/>
            <a:ext cx="2628900" cy="5811839"/>
          </a:xfrm>
        </p:spPr>
        <p:txBody>
          <a:bodyPr vert="eaVert"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6"/>
            <a:ext cx="7734300" cy="5811839"/>
          </a:xfrm>
        </p:spPr>
        <p:txBody>
          <a:bodyPr vert="eaVert"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DB6FC-AD6B-D04B-9886-FBA5C0D2176A}" type="datetimeFigureOut">
              <a:rPr lang="en-US" smtClean="0"/>
              <a:t>1/28/19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C7E77-65BD-CE4E-8599-E46F6A81167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" y="1915566"/>
            <a:ext cx="12191999" cy="1996034"/>
          </a:xfrm>
        </p:spPr>
        <p:txBody>
          <a:bodyPr/>
          <a:lstStyle>
            <a:lvl1pPr algn="ctr">
              <a:defRPr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  <a:endParaRPr lang="en-US" dirty="0">
              <a:uFillTx/>
            </a:endParaRP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914400" y="6248400"/>
            <a:ext cx="25400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400"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fld id="{CBEDB6FC-AD6B-D04B-9886-FBA5C0D2176A}" type="datetimeFigureOut">
              <a:rPr lang="en-US" smtClean="0"/>
              <a:pPr/>
              <a:t>1/28/19</a:t>
            </a:fld>
            <a:endParaRPr lang="en-US" dirty="0"/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4165600" y="6248400"/>
            <a:ext cx="38608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defRPr sz="1400"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endParaRPr lang="en-US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8400"/>
            <a:ext cx="2540000" cy="457200"/>
          </a:xfrm>
        </p:spPr>
        <p:txBody>
          <a:bodyPr/>
          <a:lstStyle>
            <a:lvl1pPr>
              <a:defRPr b="0" i="0"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fld id="{4A0C7E77-65BD-CE4E-8599-E46F6A81167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42913">
              <a:buClr>
                <a:schemeClr val="tx1"/>
              </a:buClr>
              <a:buSzPct val="100000"/>
              <a:buFont typeface="Wingdings" charset="2"/>
              <a:buChar char="Ø"/>
              <a:defRPr>
                <a:uFillTx/>
              </a:defRPr>
            </a:lvl1pPr>
            <a:lvl2pPr marL="914400" indent="-457200">
              <a:defRPr>
                <a:uFillTx/>
              </a:defRPr>
            </a:lvl2pPr>
            <a:lvl3pPr marL="1373188" indent="-311150">
              <a:defRPr>
                <a:uFillTx/>
              </a:defRPr>
            </a:lvl3pPr>
            <a:lvl4pPr marL="1830388" indent="-236538">
              <a:defRPr>
                <a:uFillTx/>
              </a:defRPr>
            </a:lvl4pPr>
            <a:lvl5pPr marL="2287588" indent="-234950">
              <a:defRPr>
                <a:uFillTx/>
              </a:defRPr>
            </a:lvl5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  <a:endParaRPr lang="en-US" dirty="0">
              <a:uFillTx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DB6FC-AD6B-D04B-9886-FBA5C0D2176A}" type="datetimeFigureOut">
              <a:rPr lang="en-US" smtClean="0"/>
              <a:t>1/28/19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C7E77-65BD-CE4E-8599-E46F6A81167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Title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" y="1915566"/>
            <a:ext cx="12191999" cy="1996034"/>
          </a:xfrm>
        </p:spPr>
        <p:txBody>
          <a:bodyPr/>
          <a:lstStyle>
            <a:lvl1pPr algn="ctr">
              <a:defRPr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  <a:endParaRPr lang="en-US" dirty="0">
              <a:uFillTx/>
            </a:endParaRP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914400" y="6248400"/>
            <a:ext cx="25400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400"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fld id="{CBEDB6FC-AD6B-D04B-9886-FBA5C0D2176A}" type="datetimeFigureOut">
              <a:rPr lang="en-US" smtClean="0"/>
              <a:pPr/>
              <a:t>1/28/19</a:t>
            </a:fld>
            <a:endParaRPr lang="en-US" dirty="0"/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4165600" y="6248400"/>
            <a:ext cx="38608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defRPr sz="1400"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endParaRPr lang="en-US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8400"/>
            <a:ext cx="2540000" cy="457200"/>
          </a:xfrm>
        </p:spPr>
        <p:txBody>
          <a:bodyPr/>
          <a:lstStyle>
            <a:lvl1pPr>
              <a:defRPr b="0" i="0"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fld id="{4A0C7E77-65BD-CE4E-8599-E46F6A81167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Title and Content"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541060"/>
            <a:ext cx="10801350" cy="1305579"/>
          </a:xfrm>
        </p:spPr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026025"/>
            <a:ext cx="10515600" cy="4150940"/>
          </a:xfrm>
        </p:spPr>
        <p:txBody>
          <a:bodyPr/>
          <a:lstStyle>
            <a:lvl1pPr marL="457200" indent="-442913">
              <a:buClr>
                <a:schemeClr val="tx1"/>
              </a:buClr>
              <a:buSzPct val="100000"/>
              <a:buFont typeface="Wingdings" charset="2"/>
              <a:buChar char="Ø"/>
              <a:defRPr>
                <a:uFillTx/>
              </a:defRPr>
            </a:lvl1pPr>
            <a:lvl2pPr marL="914400" indent="-457200">
              <a:defRPr>
                <a:uFillTx/>
              </a:defRPr>
            </a:lvl2pPr>
            <a:lvl3pPr marL="1373188" indent="-311150">
              <a:defRPr>
                <a:uFillTx/>
              </a:defRPr>
            </a:lvl3pPr>
            <a:lvl4pPr marL="1830388" indent="-236538">
              <a:defRPr>
                <a:uFillTx/>
              </a:defRPr>
            </a:lvl4pPr>
            <a:lvl5pPr marL="2287588" indent="-234950">
              <a:defRPr>
                <a:uFillTx/>
              </a:defRPr>
            </a:lvl5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  <a:endParaRPr lang="en-US" dirty="0">
              <a:uFillTx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DB6FC-AD6B-D04B-9886-FBA5C0D2176A}" type="datetimeFigureOut">
              <a:rPr lang="en-US" smtClean="0"/>
              <a:pPr/>
              <a:t>1/28/19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C7E77-65BD-CE4E-8599-E46F6A81167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Box 6"/>
          <p:cNvSpPr txBox="1">
            <a:spLocks/>
          </p:cNvSpPr>
          <p:nvPr/>
        </p:nvSpPr>
        <p:spPr>
          <a:xfrm>
            <a:off x="175999" y="171728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uFillTx/>
              </a:rPr>
              <a:t>Todo</a:t>
            </a:r>
            <a:r>
              <a:rPr lang="en-US" dirty="0">
                <a:uFillTx/>
              </a:rPr>
              <a:t> Slide</a:t>
            </a:r>
          </a:p>
        </p:txBody>
      </p:sp>
      <p:sp>
        <p:nvSpPr>
          <p:cNvPr id="8" name="TextBox 7"/>
          <p:cNvSpPr txBox="1">
            <a:spLocks/>
          </p:cNvSpPr>
          <p:nvPr/>
        </p:nvSpPr>
        <p:spPr>
          <a:xfrm rot="2080315">
            <a:off x="8030560" y="740354"/>
            <a:ext cx="5319706" cy="461665"/>
          </a:xfrm>
          <a:prstGeom prst="rect">
            <a:avLst/>
          </a:prstGeom>
          <a:pattFill prst="wdUpDiag">
            <a:fgClr>
              <a:schemeClr val="accent2">
                <a:lumMod val="50000"/>
              </a:schemeClr>
            </a:fgClr>
            <a:bgClr>
              <a:srgbClr val="FFC000"/>
            </a:bgClr>
          </a:pattFill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effectLst>
                  <a:glow rad="368300">
                    <a:srgbClr val="FFC000">
                      <a:alpha val="76000"/>
                    </a:srgbClr>
                  </a:glow>
                </a:effectLst>
                <a:uFillTx/>
              </a:rPr>
              <a:t>Under Construction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4287" indent="0">
              <a:buClr>
                <a:schemeClr val="tx1"/>
              </a:buClr>
              <a:buSzPct val="100000"/>
              <a:buFont typeface="Wingdings" charset="2"/>
              <a:buNone/>
              <a:defRPr>
                <a:uFillTx/>
              </a:defRPr>
            </a:lvl1pPr>
            <a:lvl2pPr marL="914400" indent="-457200">
              <a:defRPr>
                <a:uFillTx/>
              </a:defRPr>
            </a:lvl2pPr>
            <a:lvl3pPr marL="1373188" indent="-311150">
              <a:defRPr>
                <a:uFillTx/>
              </a:defRPr>
            </a:lvl3pPr>
            <a:lvl4pPr marL="1830388" indent="-236538">
              <a:defRPr>
                <a:uFillTx/>
              </a:defRPr>
            </a:lvl4pPr>
            <a:lvl5pPr marL="2287588" indent="-234950">
              <a:defRPr>
                <a:uFillTx/>
              </a:defRPr>
            </a:lvl5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  <a:endParaRPr lang="en-US" dirty="0">
              <a:uFillTx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DB6FC-AD6B-D04B-9886-FBA5C0D2176A}" type="datetimeFigureOut">
              <a:rPr lang="en-US" smtClean="0"/>
              <a:pPr/>
              <a:t>1/28/19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C7E77-65BD-CE4E-8599-E46F6A81167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uFillTx/>
              </a:rPr>
              <a:t>Click to edit Master title style</a:t>
            </a:r>
            <a:endParaRPr lang="en-US" dirty="0">
              <a:uFillTx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4287" indent="0">
              <a:buClr>
                <a:schemeClr val="tx1"/>
              </a:buClr>
              <a:buSzPct val="100000"/>
              <a:buFont typeface="Wingdings" charset="2"/>
              <a:buNone/>
              <a:defRPr>
                <a:uFillTx/>
                <a:latin typeface="Monaco" charset="0"/>
                <a:ea typeface="Monaco" charset="0"/>
                <a:cs typeface="Monaco" charset="0"/>
              </a:defRPr>
            </a:lvl1pPr>
            <a:lvl2pPr marL="457200" indent="0">
              <a:buNone/>
              <a:defRPr>
                <a:uFillTx/>
                <a:latin typeface="Monaco" charset="0"/>
                <a:ea typeface="Monaco" charset="0"/>
                <a:cs typeface="Monaco" charset="0"/>
              </a:defRPr>
            </a:lvl2pPr>
            <a:lvl3pPr marL="1062038" indent="0">
              <a:buNone/>
              <a:defRPr>
                <a:uFillTx/>
                <a:latin typeface="Monaco" charset="0"/>
                <a:ea typeface="Monaco" charset="0"/>
                <a:cs typeface="Monaco" charset="0"/>
              </a:defRPr>
            </a:lvl3pPr>
            <a:lvl4pPr marL="1593850" indent="0">
              <a:buNone/>
              <a:defRPr>
                <a:uFillTx/>
                <a:latin typeface="Monaco" charset="0"/>
                <a:ea typeface="Monaco" charset="0"/>
                <a:cs typeface="Monaco" charset="0"/>
              </a:defRPr>
            </a:lvl4pPr>
            <a:lvl5pPr marL="2052638" indent="0">
              <a:buNone/>
              <a:defRPr>
                <a:uFillTx/>
                <a:latin typeface="Monaco" charset="0"/>
                <a:ea typeface="Monaco" charset="0"/>
                <a:cs typeface="Monaco" charset="0"/>
              </a:defRPr>
            </a:lvl5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  <a:endParaRPr lang="en-US" dirty="0">
              <a:uFillTx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DB6FC-AD6B-D04B-9886-FBA5C0D2176A}" type="datetimeFigureOut">
              <a:rPr lang="en-US" smtClean="0"/>
              <a:pPr/>
              <a:t>1/28/19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C7E77-65BD-CE4E-8599-E46F6A81167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42913">
              <a:buClr>
                <a:schemeClr val="bg1"/>
              </a:buClr>
              <a:buSzPct val="100000"/>
              <a:buFont typeface="Wingdings" charset="2"/>
              <a:buChar char="Ø"/>
              <a:defRPr>
                <a:solidFill>
                  <a:schemeClr val="bg1"/>
                </a:solidFill>
                <a:uFillTx/>
              </a:defRPr>
            </a:lvl1pPr>
            <a:lvl2pPr marL="914400" indent="-457200">
              <a:defRPr>
                <a:solidFill>
                  <a:schemeClr val="bg1"/>
                </a:solidFill>
                <a:uFillTx/>
              </a:defRPr>
            </a:lvl2pPr>
            <a:lvl3pPr marL="1373188" indent="-311150">
              <a:defRPr>
                <a:solidFill>
                  <a:schemeClr val="bg1"/>
                </a:solidFill>
                <a:uFillTx/>
              </a:defRPr>
            </a:lvl3pPr>
            <a:lvl4pPr marL="1830388" indent="-236538">
              <a:defRPr>
                <a:solidFill>
                  <a:schemeClr val="bg1"/>
                </a:solidFill>
                <a:uFillTx/>
              </a:defRPr>
            </a:lvl4pPr>
            <a:lvl5pPr marL="2287588" indent="-234950">
              <a:defRPr>
                <a:solidFill>
                  <a:schemeClr val="bg1"/>
                </a:solidFill>
                <a:uFillTx/>
              </a:defRPr>
            </a:lvl5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  <a:endParaRPr lang="en-US" dirty="0">
              <a:uFillTx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CBEDB6FC-AD6B-D04B-9886-FBA5C0D2176A}" type="datetimeFigureOut">
              <a:rPr lang="en-US" smtClean="0"/>
              <a:pPr/>
              <a:t>1/28/19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4A0C7E77-65BD-CE4E-8599-E46F6A81167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  <a:endParaRPr lang="en-US" dirty="0">
              <a:uFillTx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42913">
              <a:buClr>
                <a:schemeClr val="bg1"/>
              </a:buClr>
              <a:buSzPct val="100000"/>
              <a:buFont typeface="Wingdings" charset="2"/>
              <a:buChar char="Ø"/>
              <a:defRPr>
                <a:solidFill>
                  <a:schemeClr val="bg1"/>
                </a:solidFill>
                <a:uFillTx/>
              </a:defRPr>
            </a:lvl1pPr>
            <a:lvl2pPr marL="914400" indent="-457200">
              <a:defRPr>
                <a:solidFill>
                  <a:schemeClr val="bg1"/>
                </a:solidFill>
                <a:uFillTx/>
              </a:defRPr>
            </a:lvl2pPr>
            <a:lvl3pPr marL="1373188" indent="-311150">
              <a:defRPr>
                <a:solidFill>
                  <a:schemeClr val="bg1"/>
                </a:solidFill>
                <a:uFillTx/>
              </a:defRPr>
            </a:lvl3pPr>
            <a:lvl4pPr marL="1830388" indent="-236538">
              <a:defRPr>
                <a:solidFill>
                  <a:schemeClr val="bg1"/>
                </a:solidFill>
                <a:uFillTx/>
              </a:defRPr>
            </a:lvl4pPr>
            <a:lvl5pPr marL="2287588" indent="-234950">
              <a:defRPr>
                <a:solidFill>
                  <a:schemeClr val="bg1"/>
                </a:solidFill>
                <a:uFillTx/>
              </a:defRPr>
            </a:lvl5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  <a:endParaRPr lang="en-US" dirty="0">
              <a:uFillTx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CBEDB6FC-AD6B-D04B-9886-FBA5C0D2176A}" type="datetimeFigureOut">
              <a:rPr lang="en-US" smtClean="0"/>
              <a:pPr/>
              <a:t>1/28/19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4A0C7E77-65BD-CE4E-8599-E46F6A81167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uFillTx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  <a:uFillTx/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  <a:uFillTx/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DB6FC-AD6B-D04B-9886-FBA5C0D2176A}" type="datetimeFigureOut">
              <a:rPr lang="en-US" smtClean="0"/>
              <a:t>1/28/19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C7E77-65BD-CE4E-8599-E46F6A81167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  <a:uFillTx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  <a:uFillTx/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  <a:uFillTx/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CBEDB6FC-AD6B-D04B-9886-FBA5C0D2176A}" type="datetimeFigureOut">
              <a:rPr lang="en-US" smtClean="0"/>
              <a:pPr/>
              <a:t>1/28/19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4A0C7E77-65BD-CE4E-8599-E46F6A81167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52450" y="320675"/>
            <a:ext cx="1080135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uFillTx/>
              </a:rPr>
              <a:t>Click to edit Master title style</a:t>
            </a:r>
            <a:endParaRPr lang="en-US" dirty="0">
              <a:uFillTx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  <a:endParaRPr lang="en-US" dirty="0">
              <a:uFillTx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uFillTx/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fld id="{CBEDB6FC-AD6B-D04B-9886-FBA5C0D2176A}" type="datetimeFigureOut">
              <a:rPr lang="en-US" smtClean="0"/>
              <a:pPr/>
              <a:t>1/28/19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uFillTx/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uFillTx/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fld id="{4A0C7E77-65BD-CE4E-8599-E46F6A81167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94813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  <p:sldLayoutId id="2147483695" r:id="rId12"/>
    <p:sldLayoutId id="2147483696" r:id="rId13"/>
    <p:sldLayoutId id="2147483697" r:id="rId14"/>
    <p:sldLayoutId id="2147483698" r:id="rId15"/>
    <p:sldLayoutId id="2147483699" r:id="rId16"/>
    <p:sldLayoutId id="2147483700" r:id="rId17"/>
    <p:sldLayoutId id="2147483701" r:id="rId18"/>
    <p:sldLayoutId id="2147483702" r:id="rId19"/>
    <p:sldLayoutId id="2147483703" r:id="rId20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uFillTx/>
          <a:latin typeface="+mj-lt"/>
          <a:ea typeface="Helvetica Neue" charset="0"/>
          <a:cs typeface="Helvetica Neue" charset="0"/>
        </a:defRPr>
      </a:lvl1pPr>
    </p:titleStyle>
    <p:bodyStyle>
      <a:lvl1pPr marL="0" indent="0" algn="l" defTabSz="914377" rtl="0" eaLnBrk="1" latinLnBrk="0" hangingPunct="1">
        <a:lnSpc>
          <a:spcPct val="90000"/>
        </a:lnSpc>
        <a:spcBef>
          <a:spcPts val="2200"/>
        </a:spcBef>
        <a:buFont typeface="Wingdings" charset="2"/>
        <a:buNone/>
        <a:defRPr sz="2800" b="0" i="0" kern="1200">
          <a:solidFill>
            <a:schemeClr val="tx1"/>
          </a:solidFill>
          <a:uFillTx/>
          <a:latin typeface="+mn-lt"/>
          <a:ea typeface="Helvetica Neue Light" charset="0"/>
          <a:cs typeface="Helvetica Neue Light" charset="0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charset="2"/>
        <a:buChar char="Ø"/>
        <a:defRPr sz="2400" b="0" i="0" kern="1200">
          <a:solidFill>
            <a:schemeClr val="tx1"/>
          </a:solidFill>
          <a:uFillTx/>
          <a:latin typeface="+mn-lt"/>
          <a:ea typeface="Helvetica Neue Light" charset="0"/>
          <a:cs typeface="Helvetica Neue Light" charset="0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charset="2"/>
        <a:buChar char="Ø"/>
        <a:defRPr sz="2000" b="0" i="0" kern="1200">
          <a:solidFill>
            <a:schemeClr val="tx1"/>
          </a:solidFill>
          <a:uFillTx/>
          <a:latin typeface="+mn-lt"/>
          <a:ea typeface="Helvetica Neue Light" charset="0"/>
          <a:cs typeface="Helvetica Neue Light" charset="0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charset="2"/>
        <a:buChar char="Ø"/>
        <a:defRPr sz="1800" b="0" i="0" kern="1200">
          <a:solidFill>
            <a:schemeClr val="tx1"/>
          </a:solidFill>
          <a:uFillTx/>
          <a:latin typeface="+mn-lt"/>
          <a:ea typeface="Helvetica Neue Light" charset="0"/>
          <a:cs typeface="Helvetica Neue Light" charset="0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charset="2"/>
        <a:buChar char="Ø"/>
        <a:defRPr sz="1800" b="0" i="0" kern="1200">
          <a:solidFill>
            <a:schemeClr val="tx1"/>
          </a:solidFill>
          <a:uFillTx/>
          <a:latin typeface="+mn-lt"/>
          <a:ea typeface="Helvetica Neue Light" charset="0"/>
          <a:cs typeface="Helvetica Neue Light" charset="0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9pPr>
    </p:bodyStyle>
    <p:otherStyle>
      <a:defPPr>
        <a:defRPr lang="en-US">
          <a:uFillTx/>
        </a:defRPr>
      </a:defPPr>
      <a:lvl1pPr marL="0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jegonzal@cs.berkeley.edu" TargetMode="External"/><Relationship Id="rId2" Type="http://schemas.openxmlformats.org/officeDocument/2006/relationships/hyperlink" Target="mailto:deborah_nolan@berkeley.edu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tif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tiff"/><Relationship Id="rId3" Type="http://schemas.openxmlformats.org/officeDocument/2006/relationships/image" Target="../media/image14.tiff"/><Relationship Id="rId7" Type="http://schemas.openxmlformats.org/officeDocument/2006/relationships/image" Target="../media/image18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tiff"/><Relationship Id="rId5" Type="http://schemas.openxmlformats.org/officeDocument/2006/relationships/image" Target="../media/image16.tiff"/><Relationship Id="rId4" Type="http://schemas.openxmlformats.org/officeDocument/2006/relationships/image" Target="../media/image15.emf"/><Relationship Id="rId9" Type="http://schemas.openxmlformats.org/officeDocument/2006/relationships/image" Target="../media/image8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aisys-sp19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em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FwFduRA_L6Q?feature=oembed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tiff"/><Relationship Id="rId3" Type="http://schemas.openxmlformats.org/officeDocument/2006/relationships/image" Target="../media/image33.tiff"/><Relationship Id="rId7" Type="http://schemas.openxmlformats.org/officeDocument/2006/relationships/image" Target="../media/image36.tiff"/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tiff"/><Relationship Id="rId5" Type="http://schemas.openxmlformats.org/officeDocument/2006/relationships/image" Target="../media/image34.tiff"/><Relationship Id="rId4" Type="http://schemas.openxmlformats.org/officeDocument/2006/relationships/image" Target="../media/image15.emf"/><Relationship Id="rId9" Type="http://schemas.openxmlformats.org/officeDocument/2006/relationships/image" Target="../media/image38.tiff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tiff"/><Relationship Id="rId3" Type="http://schemas.openxmlformats.org/officeDocument/2006/relationships/image" Target="../media/image33.tiff"/><Relationship Id="rId7" Type="http://schemas.openxmlformats.org/officeDocument/2006/relationships/image" Target="../media/image36.tiff"/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tiff"/><Relationship Id="rId5" Type="http://schemas.openxmlformats.org/officeDocument/2006/relationships/image" Target="../media/image34.tiff"/><Relationship Id="rId10" Type="http://schemas.openxmlformats.org/officeDocument/2006/relationships/image" Target="../media/image39.emf"/><Relationship Id="rId4" Type="http://schemas.openxmlformats.org/officeDocument/2006/relationships/image" Target="../media/image15.emf"/><Relationship Id="rId9" Type="http://schemas.openxmlformats.org/officeDocument/2006/relationships/image" Target="../media/image38.tiff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iff"/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emf"/><Relationship Id="rId5" Type="http://schemas.openxmlformats.org/officeDocument/2006/relationships/image" Target="../media/image46.emf"/><Relationship Id="rId4" Type="http://schemas.openxmlformats.org/officeDocument/2006/relationships/image" Target="../media/image45.em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tiff"/><Relationship Id="rId2" Type="http://schemas.openxmlformats.org/officeDocument/2006/relationships/image" Target="../media/image48.tif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tif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tiff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emf"/><Relationship Id="rId3" Type="http://schemas.openxmlformats.org/officeDocument/2006/relationships/image" Target="../media/image5.jpeg"/><Relationship Id="rId7" Type="http://schemas.openxmlformats.org/officeDocument/2006/relationships/image" Target="../media/image9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emf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tiff"/><Relationship Id="rId5" Type="http://schemas.microsoft.com/office/2007/relationships/hdphoto" Target="../media/hdphoto2.wdp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13.tiff"/><Relationship Id="rId4" Type="http://schemas.microsoft.com/office/2007/relationships/hdphoto" Target="../media/hdphoto3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832236" y="4001722"/>
            <a:ext cx="8338783" cy="2370181"/>
          </a:xfrm>
        </p:spPr>
        <p:txBody>
          <a:bodyPr>
            <a:noAutofit/>
          </a:bodyPr>
          <a:lstStyle/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n-US" sz="1600" dirty="0">
                <a:uFillTx/>
              </a:rPr>
              <a:t>Slides by:</a:t>
            </a:r>
          </a:p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n-US" sz="1600" b="1" dirty="0"/>
              <a:t>Joseph E. Gonzalez, </a:t>
            </a:r>
          </a:p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n-US" sz="1600" dirty="0">
                <a:hlinkClick r:id="rId2"/>
              </a:rPr>
              <a:t>jegonzal@berkeley.edu</a:t>
            </a:r>
            <a:endParaRPr lang="en-US" sz="1600" dirty="0">
              <a:uFillTx/>
              <a:hlinkClick r:id="rId3"/>
            </a:endParaRPr>
          </a:p>
          <a:p>
            <a:pPr algn="l">
              <a:lnSpc>
                <a:spcPct val="150000"/>
              </a:lnSpc>
              <a:spcBef>
                <a:spcPts val="0"/>
              </a:spcBef>
            </a:pPr>
            <a:endParaRPr lang="en-US" sz="1600" dirty="0">
              <a:uFillTx/>
              <a:hlinkClick r:id="rId3"/>
            </a:endParaRPr>
          </a:p>
          <a:p>
            <a:pPr algn="l">
              <a:lnSpc>
                <a:spcPct val="150000"/>
              </a:lnSpc>
              <a:spcBef>
                <a:spcPts val="0"/>
              </a:spcBef>
            </a:pPr>
            <a:endParaRPr lang="en-US" sz="1600" dirty="0">
              <a:uFillTx/>
            </a:endParaRPr>
          </a:p>
        </p:txBody>
      </p:sp>
      <p:sp>
        <p:nvSpPr>
          <p:cNvPr id="12" name="Title 2"/>
          <p:cNvSpPr txBox="1">
            <a:spLocks/>
          </p:cNvSpPr>
          <p:nvPr/>
        </p:nvSpPr>
        <p:spPr>
          <a:xfrm>
            <a:off x="717196" y="0"/>
            <a:ext cx="10764822" cy="40767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uFillTx/>
                <a:latin typeface="+mj-lt"/>
                <a:ea typeface="Helvetica Neue" charset="0"/>
                <a:cs typeface="Helvetica Neue" charset="0"/>
              </a:defRPr>
            </a:lvl1pPr>
          </a:lstStyle>
          <a:p>
            <a:pPr algn="l"/>
            <a:r>
              <a:rPr lang="en-US" b="1" dirty="0"/>
              <a:t>Deep Learning Part 1</a:t>
            </a:r>
          </a:p>
          <a:p>
            <a:pPr algn="l"/>
            <a:r>
              <a:rPr lang="en-US" i="1" dirty="0"/>
              <a:t>Convolutional Networks</a:t>
            </a:r>
            <a:endParaRPr lang="en-US" sz="5400" i="1" dirty="0"/>
          </a:p>
        </p:txBody>
      </p:sp>
    </p:spTree>
    <p:extLst>
      <p:ext uri="{BB962C8B-B14F-4D97-AF65-F5344CB8AC3E}">
        <p14:creationId xmlns:p14="http://schemas.microsoft.com/office/powerpoint/2010/main" val="15781554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Box 44"/>
          <p:cNvSpPr txBox="1"/>
          <p:nvPr/>
        </p:nvSpPr>
        <p:spPr>
          <a:xfrm>
            <a:off x="759164" y="3707974"/>
            <a:ext cx="1065015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Helvetica Neue" charset="0"/>
                <a:ea typeface="Helvetica Neue" charset="0"/>
                <a:cs typeface="Helvetica Neue" charset="0"/>
              </a:rPr>
              <a:t>Deep Learning:</a:t>
            </a:r>
            <a:r>
              <a:rPr lang="en-US" sz="3200" dirty="0">
                <a:latin typeface="Helvetica Neue" charset="0"/>
                <a:ea typeface="Helvetica Neue" charset="0"/>
                <a:cs typeface="Helvetica Neue" charset="0"/>
              </a:rPr>
              <a:t> automatically </a:t>
            </a:r>
            <a:r>
              <a:rPr lang="en-US" sz="3200" i="1" dirty="0">
                <a:latin typeface="Helvetica Neue" charset="0"/>
                <a:ea typeface="Helvetica Neue" charset="0"/>
                <a:cs typeface="Helvetica Neue" charset="0"/>
              </a:rPr>
              <a:t>learns a deep hierarchy of abstract features </a:t>
            </a:r>
            <a:r>
              <a:rPr lang="en-US" sz="3200" dirty="0">
                <a:latin typeface="Helvetica Neue" charset="0"/>
                <a:ea typeface="Helvetica Neue" charset="0"/>
                <a:cs typeface="Helvetica Neue" charset="0"/>
              </a:rPr>
              <a:t>along with the classifier.</a:t>
            </a:r>
          </a:p>
          <a:p>
            <a:endParaRPr lang="en-US" sz="3200" dirty="0">
              <a:latin typeface="Helvetica Neue" charset="0"/>
              <a:ea typeface="Helvetica Neue" charset="0"/>
              <a:cs typeface="Helvetica Neue" charset="0"/>
            </a:endParaRPr>
          </a:p>
          <a:p>
            <a:pPr marL="457200" indent="-457200">
              <a:buFont typeface="Wingdings" charset="2"/>
              <a:buChar char="Ø"/>
            </a:pPr>
            <a:r>
              <a:rPr lang="en-US" sz="3200" dirty="0">
                <a:latin typeface="Helvetica Neue" charset="0"/>
                <a:ea typeface="Helvetica Neue" charset="0"/>
                <a:cs typeface="Helvetica Neue" charset="0"/>
              </a:rPr>
              <a:t>Typically using neural networks</a:t>
            </a:r>
          </a:p>
          <a:p>
            <a:pPr marL="914400" lvl="1" indent="-457200">
              <a:buFont typeface="Wingdings" charset="2"/>
              <a:buChar char="Ø"/>
            </a:pPr>
            <a:r>
              <a:rPr lang="en-US" sz="3200" dirty="0">
                <a:latin typeface="Helvetica Neue" charset="0"/>
                <a:ea typeface="Helvetica Neue" charset="0"/>
                <a:cs typeface="Helvetica Neue" charset="0"/>
              </a:rPr>
              <a:t>composable </a:t>
            </a:r>
            <a:r>
              <a:rPr lang="en-US" sz="3200" b="1" dirty="0">
                <a:latin typeface="Helvetica Neue" charset="0"/>
                <a:ea typeface="Helvetica Neue" charset="0"/>
                <a:cs typeface="Helvetica Neue" charset="0"/>
              </a:rPr>
              <a:t>general</a:t>
            </a:r>
            <a:r>
              <a:rPr lang="en-US" sz="3200" dirty="0">
                <a:latin typeface="Helvetica Neue" charset="0"/>
                <a:ea typeface="Helvetica Neue" charset="0"/>
                <a:cs typeface="Helvetica Neue" charset="0"/>
              </a:rPr>
              <a:t> function approximators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759164" y="1348282"/>
            <a:ext cx="11123793" cy="2248338"/>
            <a:chOff x="773419" y="4408126"/>
            <a:chExt cx="11123793" cy="2248338"/>
          </a:xfrm>
        </p:grpSpPr>
        <p:pic>
          <p:nvPicPr>
            <p:cNvPr id="62" name="Picture 4" descr="https://encrypted-tbn1.gstatic.com/images?q=tbn:ANd9GcQ-1rHkamhDd8jaylUzd9ZLACpZeFJeUbYXt8ulOFnLR3-GhW0v"/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3419" y="4812585"/>
              <a:ext cx="1662991" cy="1447800"/>
            </a:xfrm>
            <a:prstGeom prst="rect">
              <a:avLst/>
            </a:prstGeom>
            <a:noFill/>
          </p:spPr>
        </p:pic>
        <p:sp>
          <p:nvSpPr>
            <p:cNvPr id="64" name="TextBox 63"/>
            <p:cNvSpPr txBox="1"/>
            <p:nvPr/>
          </p:nvSpPr>
          <p:spPr>
            <a:xfrm>
              <a:off x="10107940" y="5274875"/>
              <a:ext cx="178927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err="1">
                  <a:latin typeface="Helvetica Neue" charset="0"/>
                  <a:ea typeface="Helvetica Neue" charset="0"/>
                  <a:cs typeface="Helvetica Neue" charset="0"/>
                </a:rPr>
                <a:t>Label</a:t>
              </a:r>
              <a:r>
                <a:rPr lang="en-US" sz="2800" dirty="0" err="1">
                  <a:latin typeface="Helvetica Neue" charset="0"/>
                  <a:ea typeface="Helvetica Neue" charset="0"/>
                  <a:cs typeface="Helvetica Neue" charset="0"/>
                </a:rPr>
                <a:t>:</a:t>
              </a:r>
              <a:r>
                <a:rPr lang="en-US" sz="2800" i="1" dirty="0" err="1">
                  <a:latin typeface="Helvetica Neue" charset="0"/>
                  <a:ea typeface="Helvetica Neue" charset="0"/>
                  <a:cs typeface="Helvetica Neue" charset="0"/>
                </a:rPr>
                <a:t>Cat</a:t>
              </a:r>
              <a:endParaRPr lang="en-US" sz="2800" i="1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67" name="Right Arrow 66"/>
            <p:cNvSpPr/>
            <p:nvPr/>
          </p:nvSpPr>
          <p:spPr>
            <a:xfrm>
              <a:off x="9450306" y="5296061"/>
              <a:ext cx="512379" cy="48084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8" name="Group 67"/>
            <p:cNvGrpSpPr/>
            <p:nvPr/>
          </p:nvGrpSpPr>
          <p:grpSpPr>
            <a:xfrm>
              <a:off x="7622675" y="4408126"/>
              <a:ext cx="1682376" cy="1939456"/>
              <a:chOff x="6771912" y="1709628"/>
              <a:chExt cx="1682376" cy="1939456"/>
            </a:xfrm>
          </p:grpSpPr>
          <p:pic>
            <p:nvPicPr>
              <p:cNvPr id="69" name="Picture 68"/>
              <p:cNvPicPr>
                <a:picLocks noChangeAspect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771912" y="2043960"/>
                <a:ext cx="1682376" cy="1605124"/>
              </a:xfrm>
              <a:prstGeom prst="rect">
                <a:avLst/>
              </a:prstGeom>
            </p:spPr>
          </p:pic>
          <p:sp>
            <p:nvSpPr>
              <p:cNvPr id="70" name="TextBox 69"/>
              <p:cNvSpPr txBox="1"/>
              <p:nvPr/>
            </p:nvSpPr>
            <p:spPr>
              <a:xfrm>
                <a:off x="6969528" y="1709628"/>
                <a:ext cx="105830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>
                    <a:latin typeface="Helvetica Neue" charset="0"/>
                    <a:ea typeface="Helvetica Neue" charset="0"/>
                    <a:cs typeface="Helvetica Neue" charset="0"/>
                  </a:rPr>
                  <a:t>SVM</a:t>
                </a:r>
              </a:p>
            </p:txBody>
          </p:sp>
        </p:grpSp>
        <p:grpSp>
          <p:nvGrpSpPr>
            <p:cNvPr id="3" name="Group 2"/>
            <p:cNvGrpSpPr/>
            <p:nvPr/>
          </p:nvGrpSpPr>
          <p:grpSpPr>
            <a:xfrm>
              <a:off x="2497088" y="4754601"/>
              <a:ext cx="4978876" cy="1703311"/>
              <a:chOff x="2488586" y="4080748"/>
              <a:chExt cx="4978876" cy="1703311"/>
            </a:xfrm>
          </p:grpSpPr>
          <p:sp>
            <p:nvSpPr>
              <p:cNvPr id="78" name="Rectangle 77"/>
              <p:cNvSpPr/>
              <p:nvPr/>
            </p:nvSpPr>
            <p:spPr>
              <a:xfrm>
                <a:off x="2823954" y="4080748"/>
                <a:ext cx="1219200" cy="1703311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algn="ctr"/>
                <a:r>
                  <a:rPr lang="en-US" dirty="0"/>
                  <a:t>Low-level</a:t>
                </a:r>
              </a:p>
              <a:p>
                <a:pPr algn="ctr"/>
                <a:r>
                  <a:rPr lang="en-US" dirty="0"/>
                  <a:t>Features</a:t>
                </a:r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4271754" y="4080748"/>
                <a:ext cx="1219200" cy="1703311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algn="ctr"/>
                <a:r>
                  <a:rPr lang="en-US" dirty="0"/>
                  <a:t>Mid-level</a:t>
                </a:r>
              </a:p>
              <a:p>
                <a:pPr algn="ctr"/>
                <a:r>
                  <a:rPr lang="en-US" dirty="0"/>
                  <a:t>Features</a:t>
                </a:r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5719554" y="4080748"/>
                <a:ext cx="1219200" cy="1703311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algn="ctr"/>
                <a:r>
                  <a:rPr lang="en-US" dirty="0"/>
                  <a:t>High-level</a:t>
                </a:r>
              </a:p>
              <a:p>
                <a:pPr algn="ctr"/>
                <a:r>
                  <a:rPr lang="en-US" dirty="0"/>
                  <a:t>Features</a:t>
                </a:r>
              </a:p>
            </p:txBody>
          </p:sp>
          <p:sp>
            <p:nvSpPr>
              <p:cNvPr id="63" name="Right Arrow 62"/>
              <p:cNvSpPr/>
              <p:nvPr/>
            </p:nvSpPr>
            <p:spPr>
              <a:xfrm>
                <a:off x="2488586" y="4691979"/>
                <a:ext cx="512379" cy="480849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ight Arrow 65"/>
              <p:cNvSpPr/>
              <p:nvPr/>
            </p:nvSpPr>
            <p:spPr>
              <a:xfrm>
                <a:off x="4043154" y="4691979"/>
                <a:ext cx="512379" cy="480849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ight Arrow 76"/>
              <p:cNvSpPr/>
              <p:nvPr/>
            </p:nvSpPr>
            <p:spPr>
              <a:xfrm>
                <a:off x="6955083" y="4691979"/>
                <a:ext cx="512379" cy="480849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ight Arrow 98"/>
              <p:cNvSpPr/>
              <p:nvPr/>
            </p:nvSpPr>
            <p:spPr>
              <a:xfrm>
                <a:off x="5479693" y="4691979"/>
                <a:ext cx="512379" cy="480849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6" name="Down Arrow 105"/>
            <p:cNvSpPr/>
            <p:nvPr/>
          </p:nvSpPr>
          <p:spPr>
            <a:xfrm rot="5400000" flipV="1">
              <a:off x="4698185" y="4027564"/>
              <a:ext cx="609600" cy="4648200"/>
            </a:xfrm>
            <a:prstGeom prst="downArrow">
              <a:avLst/>
            </a:prstGeom>
            <a:solidFill>
              <a:srgbClr val="FF0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dirty="0"/>
                <a:t>Learn more abstract representation</a:t>
              </a:r>
            </a:p>
          </p:txBody>
        </p:sp>
      </p:grpSp>
      <p:sp>
        <p:nvSpPr>
          <p:cNvPr id="107" name="Title 1"/>
          <p:cNvSpPr>
            <a:spLocks noGrp="1"/>
          </p:cNvSpPr>
          <p:nvPr>
            <p:ph type="title"/>
          </p:nvPr>
        </p:nvSpPr>
        <p:spPr>
          <a:xfrm>
            <a:off x="223504" y="204211"/>
            <a:ext cx="11568446" cy="1325563"/>
          </a:xfrm>
        </p:spPr>
        <p:txBody>
          <a:bodyPr/>
          <a:lstStyle/>
          <a:p>
            <a:r>
              <a:rPr lang="en-US" dirty="0"/>
              <a:t>Function Approximation Pipeline</a:t>
            </a:r>
            <a:endParaRPr lang="en-US" b="1" i="1" dirty="0"/>
          </a:p>
        </p:txBody>
      </p:sp>
    </p:spTree>
    <p:extLst>
      <p:ext uri="{BB962C8B-B14F-4D97-AF65-F5344CB8AC3E}">
        <p14:creationId xmlns:p14="http://schemas.microsoft.com/office/powerpoint/2010/main" val="2444935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7543433-1A0B-1442-ABD2-2E7300E43B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we build a generic function for all tasks?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D2290F-69DB-214E-9D6E-F83F5AC0B0CB}"/>
              </a:ext>
            </a:extLst>
          </p:cNvPr>
          <p:cNvSpPr txBox="1"/>
          <p:nvPr/>
        </p:nvSpPr>
        <p:spPr>
          <a:xfrm>
            <a:off x="447253" y="2317545"/>
            <a:ext cx="1955985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Single “Neuron”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CE81E53-98D6-5E40-9EB8-11C47631FABF}"/>
              </a:ext>
            </a:extLst>
          </p:cNvPr>
          <p:cNvSpPr txBox="1"/>
          <p:nvPr/>
        </p:nvSpPr>
        <p:spPr>
          <a:xfrm>
            <a:off x="75024" y="6429413"/>
            <a:ext cx="3400290" cy="276999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200" dirty="0"/>
              <a:t>Images courtesy of http://cs231n.github.io/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7C4C8D0-1C1F-7C4A-A058-388C79602B66}"/>
              </a:ext>
            </a:extLst>
          </p:cNvPr>
          <p:cNvGrpSpPr/>
          <p:nvPr/>
        </p:nvGrpSpPr>
        <p:grpSpPr>
          <a:xfrm>
            <a:off x="348187" y="2862316"/>
            <a:ext cx="4178300" cy="2387600"/>
            <a:chOff x="1311140" y="3604439"/>
            <a:chExt cx="4178300" cy="2387600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51ADB6CA-23EA-9F40-A441-2CDD6D6493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11140" y="3604439"/>
              <a:ext cx="4178300" cy="2387600"/>
            </a:xfrm>
            <a:prstGeom prst="rect">
              <a:avLst/>
            </a:prstGeom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24219B9-81FE-B74F-9998-EBA2B4A97623}"/>
                </a:ext>
              </a:extLst>
            </p:cNvPr>
            <p:cNvSpPr/>
            <p:nvPr/>
          </p:nvSpPr>
          <p:spPr>
            <a:xfrm>
              <a:off x="4396154" y="4536831"/>
              <a:ext cx="107184" cy="1858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92A3B34-F4B9-DB42-8356-B9C0EBF3DECD}"/>
                </a:ext>
              </a:extLst>
            </p:cNvPr>
            <p:cNvSpPr/>
            <p:nvPr/>
          </p:nvSpPr>
          <p:spPr>
            <a:xfrm>
              <a:off x="4116419" y="4798993"/>
              <a:ext cx="107184" cy="20448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29076C98-7EC0-514A-98D3-AB6B692F5B2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03566" y="4849177"/>
              <a:ext cx="130141" cy="104113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33979F54-C755-E845-943C-5638A274EE0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73197" y="4580511"/>
              <a:ext cx="130141" cy="104113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0E515747-72CF-764E-B851-BD43565AF7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03601" y="5343221"/>
              <a:ext cx="130141" cy="104113"/>
            </a:xfrm>
            <a:prstGeom prst="rect">
              <a:avLst/>
            </a:prstGeom>
          </p:spPr>
        </p:pic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BDE47394-4281-B440-BC1D-10AAC06127CE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32104" y="4964894"/>
            <a:ext cx="1097280" cy="69951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D7EB1CB-990C-5546-9EEC-5D9AD0EF2522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49093" y="4975368"/>
            <a:ext cx="1097280" cy="69265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EC19015-0C1B-054F-BE04-1DC8B70FBC9F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46156" y="4921091"/>
            <a:ext cx="1097280" cy="743319"/>
          </a:xfrm>
          <a:prstGeom prst="rect">
            <a:avLst/>
          </a:prstGeom>
        </p:spPr>
      </p:pic>
      <p:sp>
        <p:nvSpPr>
          <p:cNvPr id="29" name="Freeform 28">
            <a:extLst>
              <a:ext uri="{FF2B5EF4-FFF2-40B4-BE49-F238E27FC236}">
                <a16:creationId xmlns:a16="http://schemas.microsoft.com/office/drawing/2014/main" id="{77283BDF-B69D-2441-A0E7-73AB88BF59F4}"/>
              </a:ext>
            </a:extLst>
          </p:cNvPr>
          <p:cNvSpPr/>
          <p:nvPr/>
        </p:nvSpPr>
        <p:spPr>
          <a:xfrm>
            <a:off x="1951185" y="4356820"/>
            <a:ext cx="3575675" cy="1366593"/>
          </a:xfrm>
          <a:custGeom>
            <a:avLst/>
            <a:gdLst>
              <a:gd name="connsiteX0" fmla="*/ 1436189 w 3729424"/>
              <a:gd name="connsiteY0" fmla="*/ 0 h 1366593"/>
              <a:gd name="connsiteX1" fmla="*/ 2049829 w 3729424"/>
              <a:gd name="connsiteY1" fmla="*/ 0 h 1366593"/>
              <a:gd name="connsiteX2" fmla="*/ 2194342 w 3729424"/>
              <a:gd name="connsiteY2" fmla="*/ 144513 h 1366593"/>
              <a:gd name="connsiteX3" fmla="*/ 2194342 w 3729424"/>
              <a:gd name="connsiteY3" fmla="*/ 493495 h 1366593"/>
              <a:gd name="connsiteX4" fmla="*/ 3583905 w 3729424"/>
              <a:gd name="connsiteY4" fmla="*/ 493495 h 1366593"/>
              <a:gd name="connsiteX5" fmla="*/ 3729424 w 3729424"/>
              <a:gd name="connsiteY5" fmla="*/ 639014 h 1366593"/>
              <a:gd name="connsiteX6" fmla="*/ 3729424 w 3729424"/>
              <a:gd name="connsiteY6" fmla="*/ 1221074 h 1366593"/>
              <a:gd name="connsiteX7" fmla="*/ 3583905 w 3729424"/>
              <a:gd name="connsiteY7" fmla="*/ 1366593 h 1366593"/>
              <a:gd name="connsiteX8" fmla="*/ 145519 w 3729424"/>
              <a:gd name="connsiteY8" fmla="*/ 1366593 h 1366593"/>
              <a:gd name="connsiteX9" fmla="*/ 0 w 3729424"/>
              <a:gd name="connsiteY9" fmla="*/ 1221074 h 1366593"/>
              <a:gd name="connsiteX10" fmla="*/ 0 w 3729424"/>
              <a:gd name="connsiteY10" fmla="*/ 639014 h 1366593"/>
              <a:gd name="connsiteX11" fmla="*/ 145519 w 3729424"/>
              <a:gd name="connsiteY11" fmla="*/ 493495 h 1366593"/>
              <a:gd name="connsiteX12" fmla="*/ 1291676 w 3729424"/>
              <a:gd name="connsiteY12" fmla="*/ 493495 h 1366593"/>
              <a:gd name="connsiteX13" fmla="*/ 1291676 w 3729424"/>
              <a:gd name="connsiteY13" fmla="*/ 144513 h 1366593"/>
              <a:gd name="connsiteX14" fmla="*/ 1436189 w 3729424"/>
              <a:gd name="connsiteY14" fmla="*/ 0 h 1366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729424" h="1366593">
                <a:moveTo>
                  <a:pt x="1436189" y="0"/>
                </a:moveTo>
                <a:lnTo>
                  <a:pt x="2049829" y="0"/>
                </a:lnTo>
                <a:cubicBezTo>
                  <a:pt x="2129641" y="0"/>
                  <a:pt x="2194342" y="64701"/>
                  <a:pt x="2194342" y="144513"/>
                </a:cubicBezTo>
                <a:lnTo>
                  <a:pt x="2194342" y="493495"/>
                </a:lnTo>
                <a:lnTo>
                  <a:pt x="3583905" y="493495"/>
                </a:lnTo>
                <a:cubicBezTo>
                  <a:pt x="3664273" y="493495"/>
                  <a:pt x="3729424" y="558646"/>
                  <a:pt x="3729424" y="639014"/>
                </a:cubicBezTo>
                <a:lnTo>
                  <a:pt x="3729424" y="1221074"/>
                </a:lnTo>
                <a:cubicBezTo>
                  <a:pt x="3729424" y="1301442"/>
                  <a:pt x="3664273" y="1366593"/>
                  <a:pt x="3583905" y="1366593"/>
                </a:cubicBezTo>
                <a:lnTo>
                  <a:pt x="145519" y="1366593"/>
                </a:lnTo>
                <a:cubicBezTo>
                  <a:pt x="65151" y="1366593"/>
                  <a:pt x="0" y="1301442"/>
                  <a:pt x="0" y="1221074"/>
                </a:cubicBezTo>
                <a:lnTo>
                  <a:pt x="0" y="639014"/>
                </a:lnTo>
                <a:cubicBezTo>
                  <a:pt x="0" y="558646"/>
                  <a:pt x="65151" y="493495"/>
                  <a:pt x="145519" y="493495"/>
                </a:cubicBezTo>
                <a:lnTo>
                  <a:pt x="1291676" y="493495"/>
                </a:lnTo>
                <a:lnTo>
                  <a:pt x="1291676" y="144513"/>
                </a:lnTo>
                <a:cubicBezTo>
                  <a:pt x="1291676" y="64701"/>
                  <a:pt x="1356377" y="0"/>
                  <a:pt x="1436189" y="0"/>
                </a:cubicBezTo>
                <a:close/>
              </a:path>
            </a:pathLst>
          </a:cu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940358B3-E305-E243-B5E5-20A703B83E0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96681" y="1681345"/>
            <a:ext cx="3765913" cy="258445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CB65ED9E-528A-9C49-A98E-BFA11C1FBBB2}"/>
              </a:ext>
            </a:extLst>
          </p:cNvPr>
          <p:cNvSpPr txBox="1"/>
          <p:nvPr/>
        </p:nvSpPr>
        <p:spPr>
          <a:xfrm>
            <a:off x="6146242" y="4380575"/>
            <a:ext cx="5295802" cy="1477328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dirty="0"/>
              <a:t>Shown to be </a:t>
            </a:r>
            <a:r>
              <a:rPr lang="en-US" b="1" dirty="0"/>
              <a:t>Universal Approximators </a:t>
            </a:r>
            <a:br>
              <a:rPr lang="en-US" b="1" dirty="0"/>
            </a:br>
            <a:r>
              <a:rPr lang="en-US" dirty="0"/>
              <a:t>[Holt et al. 1989]</a:t>
            </a:r>
            <a:endParaRPr lang="en-US" b="1" dirty="0"/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Given enough hidden units, a single hidden layer network can approximate any continuous function.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19A19CC-FB00-8647-9A8E-6271D349A267}"/>
              </a:ext>
            </a:extLst>
          </p:cNvPr>
          <p:cNvSpPr txBox="1"/>
          <p:nvPr/>
        </p:nvSpPr>
        <p:spPr>
          <a:xfrm>
            <a:off x="5953125" y="6029303"/>
            <a:ext cx="5628464" cy="4001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000" dirty="0"/>
              <a:t>Too generic for most tasks </a:t>
            </a:r>
            <a:r>
              <a:rPr lang="en-US" sz="2000" dirty="0">
                <a:sym typeface="Wingdings" pitchFamily="2" charset="2"/>
              </a:rPr>
              <a:t> difficult to train</a:t>
            </a:r>
            <a:endParaRPr lang="en-US" sz="2000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71622387-0481-AB43-B942-4EFBFF97718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62019" y="1402245"/>
            <a:ext cx="2581417" cy="62021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0EBD0E1-9CE4-534D-82B9-384710D733A9}"/>
              </a:ext>
            </a:extLst>
          </p:cNvPr>
          <p:cNvSpPr txBox="1"/>
          <p:nvPr/>
        </p:nvSpPr>
        <p:spPr>
          <a:xfrm>
            <a:off x="6190718" y="1334296"/>
            <a:ext cx="3167855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b="1" dirty="0"/>
              <a:t>Multi-layer Neural Network</a:t>
            </a:r>
          </a:p>
        </p:txBody>
      </p:sp>
    </p:spTree>
    <p:extLst>
      <p:ext uri="{BB962C8B-B14F-4D97-AF65-F5344CB8AC3E}">
        <p14:creationId xmlns:p14="http://schemas.microsoft.com/office/powerpoint/2010/main" val="1635850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29" grpId="0" animBg="1"/>
      <p:bldP spid="31" grpId="0"/>
      <p:bldP spid="32" grpId="0"/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9" name="Group 198">
            <a:extLst>
              <a:ext uri="{FF2B5EF4-FFF2-40B4-BE49-F238E27FC236}">
                <a16:creationId xmlns:a16="http://schemas.microsoft.com/office/drawing/2014/main" id="{56FE8BA7-E749-C745-AB0F-D73530788635}"/>
              </a:ext>
            </a:extLst>
          </p:cNvPr>
          <p:cNvGrpSpPr/>
          <p:nvPr/>
        </p:nvGrpSpPr>
        <p:grpSpPr>
          <a:xfrm>
            <a:off x="6551381" y="1407012"/>
            <a:ext cx="1669047" cy="4397439"/>
            <a:chOff x="6551381" y="1407012"/>
            <a:chExt cx="1669047" cy="4397439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158C6E05-7B0F-A947-BF61-795707D3E86A}"/>
                </a:ext>
              </a:extLst>
            </p:cNvPr>
            <p:cNvGrpSpPr/>
            <p:nvPr/>
          </p:nvGrpSpPr>
          <p:grpSpPr>
            <a:xfrm>
              <a:off x="6966502" y="1775790"/>
              <a:ext cx="808383" cy="4028661"/>
              <a:chOff x="7136572" y="1881807"/>
              <a:chExt cx="808383" cy="4028661"/>
            </a:xfrm>
          </p:grpSpPr>
          <p:sp>
            <p:nvSpPr>
              <p:cNvPr id="27" name="Rounded Rectangle 26">
                <a:extLst>
                  <a:ext uri="{FF2B5EF4-FFF2-40B4-BE49-F238E27FC236}">
                    <a16:creationId xmlns:a16="http://schemas.microsoft.com/office/drawing/2014/main" id="{7217E66A-F914-4B48-BE78-C75440115317}"/>
                  </a:ext>
                </a:extLst>
              </p:cNvPr>
              <p:cNvSpPr/>
              <p:nvPr/>
            </p:nvSpPr>
            <p:spPr>
              <a:xfrm>
                <a:off x="7136572" y="1881807"/>
                <a:ext cx="808383" cy="4028661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1A7E3FC1-CDB9-8A4D-A7E9-32EF26C735F1}"/>
                  </a:ext>
                </a:extLst>
              </p:cNvPr>
              <p:cNvSpPr/>
              <p:nvPr/>
            </p:nvSpPr>
            <p:spPr>
              <a:xfrm>
                <a:off x="7320541" y="2107096"/>
                <a:ext cx="470868" cy="470868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230AC736-CE29-A245-B6BD-FEF6AEC28A1F}"/>
                  </a:ext>
                </a:extLst>
              </p:cNvPr>
              <p:cNvSpPr/>
              <p:nvPr/>
            </p:nvSpPr>
            <p:spPr>
              <a:xfrm>
                <a:off x="7320541" y="2744359"/>
                <a:ext cx="470868" cy="470868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2DDCC1F8-3A9E-2F4C-A992-8793B0F5DDFB}"/>
                  </a:ext>
                </a:extLst>
              </p:cNvPr>
              <p:cNvSpPr/>
              <p:nvPr/>
            </p:nvSpPr>
            <p:spPr>
              <a:xfrm>
                <a:off x="7320541" y="3381622"/>
                <a:ext cx="470868" cy="470868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AE978F93-59A5-6A4B-857B-64B461499E41}"/>
                  </a:ext>
                </a:extLst>
              </p:cNvPr>
              <p:cNvSpPr/>
              <p:nvPr/>
            </p:nvSpPr>
            <p:spPr>
              <a:xfrm>
                <a:off x="7320541" y="4018885"/>
                <a:ext cx="470868" cy="470868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86218B46-863F-9049-8FA8-5E920E8F04F0}"/>
                  </a:ext>
                </a:extLst>
              </p:cNvPr>
              <p:cNvSpPr/>
              <p:nvPr/>
            </p:nvSpPr>
            <p:spPr>
              <a:xfrm>
                <a:off x="7320541" y="4656148"/>
                <a:ext cx="470868" cy="470868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685CC376-1C68-4645-A4F9-1631A4B1518F}"/>
                  </a:ext>
                </a:extLst>
              </p:cNvPr>
              <p:cNvSpPr/>
              <p:nvPr/>
            </p:nvSpPr>
            <p:spPr>
              <a:xfrm>
                <a:off x="7320541" y="5293410"/>
                <a:ext cx="470868" cy="470868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E50F958B-45A6-684D-A448-9B51FFA2CAD6}"/>
                </a:ext>
              </a:extLst>
            </p:cNvPr>
            <p:cNvSpPr txBox="1"/>
            <p:nvPr/>
          </p:nvSpPr>
          <p:spPr>
            <a:xfrm>
              <a:off x="6551381" y="1407012"/>
              <a:ext cx="1669047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dirty="0"/>
                <a:t>Hidden Layer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9625F16-0DC7-DB4A-8095-492592357D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450" y="320675"/>
            <a:ext cx="10801350" cy="1325563"/>
          </a:xfrm>
        </p:spPr>
        <p:txBody>
          <a:bodyPr/>
          <a:lstStyle/>
          <a:p>
            <a:r>
              <a:rPr lang="en-US" dirty="0"/>
              <a:t>Focus on Computer Vision Tasks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D27A61-2A47-E142-9DC8-4612A1E9F3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450" y="2241273"/>
            <a:ext cx="5089714" cy="32981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068485F-FC74-B44F-ABD5-8CAFFAA50F9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3542" y="2577964"/>
            <a:ext cx="1249122" cy="1574523"/>
          </a:xfrm>
          <a:prstGeom prst="rect">
            <a:avLst/>
          </a:prstGeom>
        </p:spPr>
      </p:pic>
      <p:grpSp>
        <p:nvGrpSpPr>
          <p:cNvPr id="196" name="Group 195">
            <a:extLst>
              <a:ext uri="{FF2B5EF4-FFF2-40B4-BE49-F238E27FC236}">
                <a16:creationId xmlns:a16="http://schemas.microsoft.com/office/drawing/2014/main" id="{841476C6-7288-FC48-8C0E-44AEC3E24D99}"/>
              </a:ext>
            </a:extLst>
          </p:cNvPr>
          <p:cNvGrpSpPr/>
          <p:nvPr/>
        </p:nvGrpSpPr>
        <p:grpSpPr>
          <a:xfrm>
            <a:off x="425603" y="2241276"/>
            <a:ext cx="5430632" cy="3298137"/>
            <a:chOff x="425603" y="2241276"/>
            <a:chExt cx="5430632" cy="3298137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96A28BA4-4EB6-7441-82BC-0AEA61F623FC}"/>
                </a:ext>
              </a:extLst>
            </p:cNvPr>
            <p:cNvGrpSpPr/>
            <p:nvPr/>
          </p:nvGrpSpPr>
          <p:grpSpPr>
            <a:xfrm>
              <a:off x="425603" y="2643806"/>
              <a:ext cx="5430632" cy="2504664"/>
              <a:chOff x="644538" y="3001615"/>
              <a:chExt cx="5430632" cy="2504664"/>
            </a:xfrm>
          </p:grpSpPr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0FC3D5F1-CFAA-864E-99B7-6A3282E675A1}"/>
                  </a:ext>
                </a:extLst>
              </p:cNvPr>
              <p:cNvCxnSpPr/>
              <p:nvPr/>
            </p:nvCxnSpPr>
            <p:spPr>
              <a:xfrm>
                <a:off x="644538" y="3001615"/>
                <a:ext cx="5430632" cy="0"/>
              </a:xfrm>
              <a:prstGeom prst="line">
                <a:avLst/>
              </a:prstGeom>
              <a:ln w="571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50BDCE30-8812-DE41-AE5A-E00B9543541D}"/>
                  </a:ext>
                </a:extLst>
              </p:cNvPr>
              <p:cNvCxnSpPr/>
              <p:nvPr/>
            </p:nvCxnSpPr>
            <p:spPr>
              <a:xfrm>
                <a:off x="644538" y="3419059"/>
                <a:ext cx="5430632" cy="0"/>
              </a:xfrm>
              <a:prstGeom prst="line">
                <a:avLst/>
              </a:prstGeom>
              <a:ln w="571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C7896695-FAE7-CB47-BE10-601980A3502E}"/>
                  </a:ext>
                </a:extLst>
              </p:cNvPr>
              <p:cNvCxnSpPr/>
              <p:nvPr/>
            </p:nvCxnSpPr>
            <p:spPr>
              <a:xfrm>
                <a:off x="644538" y="3836503"/>
                <a:ext cx="5430632" cy="0"/>
              </a:xfrm>
              <a:prstGeom prst="line">
                <a:avLst/>
              </a:prstGeom>
              <a:ln w="571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E9465506-529D-DB4E-8F1C-3BFDC8F5AC56}"/>
                  </a:ext>
                </a:extLst>
              </p:cNvPr>
              <p:cNvCxnSpPr/>
              <p:nvPr/>
            </p:nvCxnSpPr>
            <p:spPr>
              <a:xfrm>
                <a:off x="644538" y="4253947"/>
                <a:ext cx="5430632" cy="0"/>
              </a:xfrm>
              <a:prstGeom prst="line">
                <a:avLst/>
              </a:prstGeom>
              <a:ln w="571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900D923A-63D0-A44B-9358-FF45DD98C859}"/>
                  </a:ext>
                </a:extLst>
              </p:cNvPr>
              <p:cNvCxnSpPr/>
              <p:nvPr/>
            </p:nvCxnSpPr>
            <p:spPr>
              <a:xfrm>
                <a:off x="644538" y="4671391"/>
                <a:ext cx="5430632" cy="0"/>
              </a:xfrm>
              <a:prstGeom prst="line">
                <a:avLst/>
              </a:prstGeom>
              <a:ln w="571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EE471FCA-0E5E-0E41-8716-1BCA75347C7E}"/>
                  </a:ext>
                </a:extLst>
              </p:cNvPr>
              <p:cNvCxnSpPr/>
              <p:nvPr/>
            </p:nvCxnSpPr>
            <p:spPr>
              <a:xfrm>
                <a:off x="644538" y="5088835"/>
                <a:ext cx="5430632" cy="0"/>
              </a:xfrm>
              <a:prstGeom prst="line">
                <a:avLst/>
              </a:prstGeom>
              <a:ln w="571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B9B8D2C1-61DF-C44E-B425-79DEB053AF7E}"/>
                  </a:ext>
                </a:extLst>
              </p:cNvPr>
              <p:cNvCxnSpPr/>
              <p:nvPr/>
            </p:nvCxnSpPr>
            <p:spPr>
              <a:xfrm>
                <a:off x="644538" y="5506279"/>
                <a:ext cx="5430632" cy="0"/>
              </a:xfrm>
              <a:prstGeom prst="line">
                <a:avLst/>
              </a:prstGeom>
              <a:ln w="571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28F4DE19-DD03-7A4E-8B93-1466851E6342}"/>
                </a:ext>
              </a:extLst>
            </p:cNvPr>
            <p:cNvGrpSpPr/>
            <p:nvPr/>
          </p:nvGrpSpPr>
          <p:grpSpPr>
            <a:xfrm rot="5400000">
              <a:off x="1438413" y="1895893"/>
              <a:ext cx="3298137" cy="3988904"/>
              <a:chOff x="644538" y="3001615"/>
              <a:chExt cx="5430632" cy="2504664"/>
            </a:xfrm>
          </p:grpSpPr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6AE621F6-A91C-F84E-AE55-B9431E63CD5C}"/>
                  </a:ext>
                </a:extLst>
              </p:cNvPr>
              <p:cNvCxnSpPr/>
              <p:nvPr/>
            </p:nvCxnSpPr>
            <p:spPr>
              <a:xfrm>
                <a:off x="644538" y="3001615"/>
                <a:ext cx="5430632" cy="0"/>
              </a:xfrm>
              <a:prstGeom prst="line">
                <a:avLst/>
              </a:prstGeom>
              <a:ln w="571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208578A3-0D9B-DB4E-A373-0312B406C118}"/>
                  </a:ext>
                </a:extLst>
              </p:cNvPr>
              <p:cNvCxnSpPr/>
              <p:nvPr/>
            </p:nvCxnSpPr>
            <p:spPr>
              <a:xfrm>
                <a:off x="644538" y="3419059"/>
                <a:ext cx="5430632" cy="0"/>
              </a:xfrm>
              <a:prstGeom prst="line">
                <a:avLst/>
              </a:prstGeom>
              <a:ln w="571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3A2C2E8B-05D6-6344-9FB9-DA353E74960E}"/>
                  </a:ext>
                </a:extLst>
              </p:cNvPr>
              <p:cNvCxnSpPr/>
              <p:nvPr/>
            </p:nvCxnSpPr>
            <p:spPr>
              <a:xfrm>
                <a:off x="644538" y="3836503"/>
                <a:ext cx="5430632" cy="0"/>
              </a:xfrm>
              <a:prstGeom prst="line">
                <a:avLst/>
              </a:prstGeom>
              <a:ln w="571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20C29344-50F2-A44D-BB3E-EF714B65D4D4}"/>
                  </a:ext>
                </a:extLst>
              </p:cNvPr>
              <p:cNvCxnSpPr/>
              <p:nvPr/>
            </p:nvCxnSpPr>
            <p:spPr>
              <a:xfrm>
                <a:off x="644538" y="4253947"/>
                <a:ext cx="5430632" cy="0"/>
              </a:xfrm>
              <a:prstGeom prst="line">
                <a:avLst/>
              </a:prstGeom>
              <a:ln w="571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A660A2A8-61F3-6D4D-8B8F-94E7B2869CA7}"/>
                  </a:ext>
                </a:extLst>
              </p:cNvPr>
              <p:cNvCxnSpPr/>
              <p:nvPr/>
            </p:nvCxnSpPr>
            <p:spPr>
              <a:xfrm>
                <a:off x="644538" y="4671391"/>
                <a:ext cx="5430632" cy="0"/>
              </a:xfrm>
              <a:prstGeom prst="line">
                <a:avLst/>
              </a:prstGeom>
              <a:ln w="571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49C34B38-D96C-9349-A675-85AAC566DCAD}"/>
                  </a:ext>
                </a:extLst>
              </p:cNvPr>
              <p:cNvCxnSpPr/>
              <p:nvPr/>
            </p:nvCxnSpPr>
            <p:spPr>
              <a:xfrm>
                <a:off x="644538" y="5088835"/>
                <a:ext cx="5430632" cy="0"/>
              </a:xfrm>
              <a:prstGeom prst="line">
                <a:avLst/>
              </a:prstGeom>
              <a:ln w="571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D5753BD8-8BCF-7248-B453-717DBCAF016B}"/>
                  </a:ext>
                </a:extLst>
              </p:cNvPr>
              <p:cNvCxnSpPr/>
              <p:nvPr/>
            </p:nvCxnSpPr>
            <p:spPr>
              <a:xfrm>
                <a:off x="644538" y="5506279"/>
                <a:ext cx="5430632" cy="0"/>
              </a:xfrm>
              <a:prstGeom prst="line">
                <a:avLst/>
              </a:prstGeom>
              <a:ln w="571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0A506FF3-72DC-324C-B0E3-3CC828046EB6}"/>
              </a:ext>
            </a:extLst>
          </p:cNvPr>
          <p:cNvGrpSpPr/>
          <p:nvPr/>
        </p:nvGrpSpPr>
        <p:grpSpPr>
          <a:xfrm>
            <a:off x="729155" y="2236513"/>
            <a:ext cx="6421316" cy="3144426"/>
            <a:chOff x="729155" y="2236513"/>
            <a:chExt cx="6421316" cy="3144426"/>
          </a:xfrm>
        </p:grpSpPr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31E95631-9233-AF45-900B-FA5B6B936664}"/>
                </a:ext>
              </a:extLst>
            </p:cNvPr>
            <p:cNvCxnSpPr/>
            <p:nvPr/>
          </p:nvCxnSpPr>
          <p:spPr>
            <a:xfrm flipV="1">
              <a:off x="834887" y="2236513"/>
              <a:ext cx="6302332" cy="235434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oval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ECC24801-9CF2-114D-AB71-47ACB6A933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81726" y="2281135"/>
              <a:ext cx="5755493" cy="190812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oval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8A288951-B90A-334F-80E4-83E64CEB5A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35994" y="2268638"/>
              <a:ext cx="4986411" cy="203309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oval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8646A95D-3BFF-AD40-AC46-87441DCD9B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69336" y="2300452"/>
              <a:ext cx="4353069" cy="171495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oval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6DF08860-BC12-C145-A43A-59216077792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32827" y="2243833"/>
              <a:ext cx="3804392" cy="228114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oval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05A56E40-9B6A-9F4D-A7CF-41DF3B83432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44595" y="2256063"/>
              <a:ext cx="3092624" cy="215884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oval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2B64309F-9597-4148-851A-45CF8CB1E2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12806" y="2238739"/>
              <a:ext cx="2424413" cy="233208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oval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33A11212-C51D-244F-B115-BA994C11665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53878" y="2297261"/>
              <a:ext cx="1783341" cy="174686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oval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783079BD-F91C-814E-B9CA-05920BBC05EF}"/>
                </a:ext>
              </a:extLst>
            </p:cNvPr>
            <p:cNvCxnSpPr>
              <a:cxnSpLocks/>
              <a:endCxn id="28" idx="2"/>
            </p:cNvCxnSpPr>
            <p:nvPr/>
          </p:nvCxnSpPr>
          <p:spPr>
            <a:xfrm flipV="1">
              <a:off x="834887" y="2236513"/>
              <a:ext cx="6315584" cy="596234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oval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DE6959E7-7866-DE4B-803A-BB4FC4FD1DA5}"/>
                </a:ext>
              </a:extLst>
            </p:cNvPr>
            <p:cNvCxnSpPr>
              <a:cxnSpLocks/>
              <a:endCxn id="28" idx="2"/>
            </p:cNvCxnSpPr>
            <p:nvPr/>
          </p:nvCxnSpPr>
          <p:spPr>
            <a:xfrm flipV="1">
              <a:off x="1381726" y="2236513"/>
              <a:ext cx="5768745" cy="596234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oval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2DCA40DF-0A09-7C41-B56F-D2D5743B593F}"/>
                </a:ext>
              </a:extLst>
            </p:cNvPr>
            <p:cNvCxnSpPr>
              <a:cxnSpLocks/>
              <a:endCxn id="28" idx="2"/>
            </p:cNvCxnSpPr>
            <p:nvPr/>
          </p:nvCxnSpPr>
          <p:spPr>
            <a:xfrm flipV="1">
              <a:off x="2135994" y="2236513"/>
              <a:ext cx="5014477" cy="596234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oval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C05B7385-4997-EB4C-8E47-F0F3647A6B53}"/>
                </a:ext>
              </a:extLst>
            </p:cNvPr>
            <p:cNvCxnSpPr>
              <a:cxnSpLocks/>
              <a:endCxn id="28" idx="2"/>
            </p:cNvCxnSpPr>
            <p:nvPr/>
          </p:nvCxnSpPr>
          <p:spPr>
            <a:xfrm flipV="1">
              <a:off x="2769336" y="2236513"/>
              <a:ext cx="4381135" cy="596234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oval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00E0ABD7-E65E-7A4C-8277-BCD883F8961E}"/>
                </a:ext>
              </a:extLst>
            </p:cNvPr>
            <p:cNvCxnSpPr>
              <a:cxnSpLocks/>
              <a:endCxn id="28" idx="2"/>
            </p:cNvCxnSpPr>
            <p:nvPr/>
          </p:nvCxnSpPr>
          <p:spPr>
            <a:xfrm flipV="1">
              <a:off x="3332827" y="2236513"/>
              <a:ext cx="3817644" cy="596234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oval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917A2243-A626-264B-931F-D2374515F11D}"/>
                </a:ext>
              </a:extLst>
            </p:cNvPr>
            <p:cNvCxnSpPr>
              <a:cxnSpLocks/>
              <a:endCxn id="28" idx="2"/>
            </p:cNvCxnSpPr>
            <p:nvPr/>
          </p:nvCxnSpPr>
          <p:spPr>
            <a:xfrm flipV="1">
              <a:off x="4044595" y="2236513"/>
              <a:ext cx="3105876" cy="596234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oval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D9BB99D3-AEE5-C64F-8430-C94BD32292C7}"/>
                </a:ext>
              </a:extLst>
            </p:cNvPr>
            <p:cNvCxnSpPr>
              <a:cxnSpLocks/>
              <a:endCxn id="28" idx="2"/>
            </p:cNvCxnSpPr>
            <p:nvPr/>
          </p:nvCxnSpPr>
          <p:spPr>
            <a:xfrm flipV="1">
              <a:off x="4712806" y="2236513"/>
              <a:ext cx="2437665" cy="596234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oval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D6517F39-DA68-7742-BC3A-75637950AEA6}"/>
                </a:ext>
              </a:extLst>
            </p:cNvPr>
            <p:cNvCxnSpPr>
              <a:cxnSpLocks/>
              <a:endCxn id="28" idx="2"/>
            </p:cNvCxnSpPr>
            <p:nvPr/>
          </p:nvCxnSpPr>
          <p:spPr>
            <a:xfrm flipV="1">
              <a:off x="5353878" y="2236513"/>
              <a:ext cx="1796593" cy="596234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oval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0389292F-C70F-044D-8FE3-8C5ECE15BBF5}"/>
                </a:ext>
              </a:extLst>
            </p:cNvPr>
            <p:cNvCxnSpPr>
              <a:cxnSpLocks/>
              <a:endCxn id="28" idx="2"/>
            </p:cNvCxnSpPr>
            <p:nvPr/>
          </p:nvCxnSpPr>
          <p:spPr>
            <a:xfrm flipV="1">
              <a:off x="806821" y="2236513"/>
              <a:ext cx="6343650" cy="1028442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oval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ECFC31BB-7E50-934F-9019-05ECF853A50F}"/>
                </a:ext>
              </a:extLst>
            </p:cNvPr>
            <p:cNvCxnSpPr>
              <a:cxnSpLocks/>
              <a:endCxn id="28" idx="2"/>
            </p:cNvCxnSpPr>
            <p:nvPr/>
          </p:nvCxnSpPr>
          <p:spPr>
            <a:xfrm flipV="1">
              <a:off x="1353660" y="2236513"/>
              <a:ext cx="5796811" cy="1028442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oval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00C6937B-4AD0-774A-AD6C-3EEBBB17AB20}"/>
                </a:ext>
              </a:extLst>
            </p:cNvPr>
            <p:cNvCxnSpPr>
              <a:cxnSpLocks/>
              <a:endCxn id="28" idx="2"/>
            </p:cNvCxnSpPr>
            <p:nvPr/>
          </p:nvCxnSpPr>
          <p:spPr>
            <a:xfrm flipV="1">
              <a:off x="2107928" y="2236513"/>
              <a:ext cx="5042543" cy="1028442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oval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93" name="Straight Arrow Connector 92">
              <a:extLst>
                <a:ext uri="{FF2B5EF4-FFF2-40B4-BE49-F238E27FC236}">
                  <a16:creationId xmlns:a16="http://schemas.microsoft.com/office/drawing/2014/main" id="{A99D85C7-CC88-2940-A8DE-80B159B45C56}"/>
                </a:ext>
              </a:extLst>
            </p:cNvPr>
            <p:cNvCxnSpPr>
              <a:cxnSpLocks/>
              <a:endCxn id="28" idx="2"/>
            </p:cNvCxnSpPr>
            <p:nvPr/>
          </p:nvCxnSpPr>
          <p:spPr>
            <a:xfrm flipV="1">
              <a:off x="2741270" y="2236513"/>
              <a:ext cx="4409201" cy="1028442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oval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2D1D79A4-1CF3-6B43-9918-3A739E645090}"/>
                </a:ext>
              </a:extLst>
            </p:cNvPr>
            <p:cNvCxnSpPr>
              <a:cxnSpLocks/>
              <a:endCxn id="28" idx="2"/>
            </p:cNvCxnSpPr>
            <p:nvPr/>
          </p:nvCxnSpPr>
          <p:spPr>
            <a:xfrm flipV="1">
              <a:off x="3304761" y="2236513"/>
              <a:ext cx="3845710" cy="1028442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oval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5620F135-6EDF-A646-9932-BC1784F14499}"/>
                </a:ext>
              </a:extLst>
            </p:cNvPr>
            <p:cNvCxnSpPr>
              <a:cxnSpLocks/>
              <a:endCxn id="28" idx="2"/>
            </p:cNvCxnSpPr>
            <p:nvPr/>
          </p:nvCxnSpPr>
          <p:spPr>
            <a:xfrm flipV="1">
              <a:off x="4016529" y="2236513"/>
              <a:ext cx="3133942" cy="1028442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oval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0E9D722B-6B07-8D4E-BB58-73226F105A9C}"/>
                </a:ext>
              </a:extLst>
            </p:cNvPr>
            <p:cNvCxnSpPr>
              <a:cxnSpLocks/>
              <a:endCxn id="28" idx="2"/>
            </p:cNvCxnSpPr>
            <p:nvPr/>
          </p:nvCxnSpPr>
          <p:spPr>
            <a:xfrm flipV="1">
              <a:off x="4684740" y="2236513"/>
              <a:ext cx="2465731" cy="1028442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oval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A31D6242-78CD-194F-A9AC-3DADC1D0C21D}"/>
                </a:ext>
              </a:extLst>
            </p:cNvPr>
            <p:cNvCxnSpPr>
              <a:cxnSpLocks/>
              <a:endCxn id="28" idx="2"/>
            </p:cNvCxnSpPr>
            <p:nvPr/>
          </p:nvCxnSpPr>
          <p:spPr>
            <a:xfrm flipV="1">
              <a:off x="5325812" y="2236513"/>
              <a:ext cx="1824659" cy="1028442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oval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06" name="Straight Arrow Connector 105">
              <a:extLst>
                <a:ext uri="{FF2B5EF4-FFF2-40B4-BE49-F238E27FC236}">
                  <a16:creationId xmlns:a16="http://schemas.microsoft.com/office/drawing/2014/main" id="{E7CE5D8C-43DA-0945-8C93-097F9C1BAE1F}"/>
                </a:ext>
              </a:extLst>
            </p:cNvPr>
            <p:cNvCxnSpPr>
              <a:cxnSpLocks/>
              <a:endCxn id="28" idx="2"/>
            </p:cNvCxnSpPr>
            <p:nvPr/>
          </p:nvCxnSpPr>
          <p:spPr>
            <a:xfrm flipV="1">
              <a:off x="774614" y="2236513"/>
              <a:ext cx="6375857" cy="1455978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oval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07" name="Straight Arrow Connector 106">
              <a:extLst>
                <a:ext uri="{FF2B5EF4-FFF2-40B4-BE49-F238E27FC236}">
                  <a16:creationId xmlns:a16="http://schemas.microsoft.com/office/drawing/2014/main" id="{E3DEEF2F-F4E1-5B44-8D7A-4ECC91ECC4D2}"/>
                </a:ext>
              </a:extLst>
            </p:cNvPr>
            <p:cNvCxnSpPr>
              <a:cxnSpLocks/>
              <a:endCxn id="28" idx="2"/>
            </p:cNvCxnSpPr>
            <p:nvPr/>
          </p:nvCxnSpPr>
          <p:spPr>
            <a:xfrm flipV="1">
              <a:off x="1321453" y="2236513"/>
              <a:ext cx="5829018" cy="1455978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oval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9E59FA05-47A7-DC44-A064-5C03D0185DC8}"/>
                </a:ext>
              </a:extLst>
            </p:cNvPr>
            <p:cNvCxnSpPr>
              <a:cxnSpLocks/>
              <a:endCxn id="28" idx="2"/>
            </p:cNvCxnSpPr>
            <p:nvPr/>
          </p:nvCxnSpPr>
          <p:spPr>
            <a:xfrm flipV="1">
              <a:off x="2075721" y="2236513"/>
              <a:ext cx="5074750" cy="1455978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oval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0B52DBE2-455A-DD45-A1B5-2ABB1464150F}"/>
                </a:ext>
              </a:extLst>
            </p:cNvPr>
            <p:cNvCxnSpPr>
              <a:cxnSpLocks/>
              <a:endCxn id="28" idx="2"/>
            </p:cNvCxnSpPr>
            <p:nvPr/>
          </p:nvCxnSpPr>
          <p:spPr>
            <a:xfrm flipV="1">
              <a:off x="2709063" y="2236513"/>
              <a:ext cx="4441408" cy="1455978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oval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id="{32EFD5C3-8B76-714C-A64D-BADAB21BC096}"/>
                </a:ext>
              </a:extLst>
            </p:cNvPr>
            <p:cNvCxnSpPr>
              <a:cxnSpLocks/>
              <a:endCxn id="28" idx="2"/>
            </p:cNvCxnSpPr>
            <p:nvPr/>
          </p:nvCxnSpPr>
          <p:spPr>
            <a:xfrm flipV="1">
              <a:off x="3272554" y="2236513"/>
              <a:ext cx="3877917" cy="1455978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oval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11" name="Straight Arrow Connector 110">
              <a:extLst>
                <a:ext uri="{FF2B5EF4-FFF2-40B4-BE49-F238E27FC236}">
                  <a16:creationId xmlns:a16="http://schemas.microsoft.com/office/drawing/2014/main" id="{243D5ECC-8854-E74F-95B8-7F1670BBFA7A}"/>
                </a:ext>
              </a:extLst>
            </p:cNvPr>
            <p:cNvCxnSpPr>
              <a:cxnSpLocks/>
              <a:endCxn id="28" idx="2"/>
            </p:cNvCxnSpPr>
            <p:nvPr/>
          </p:nvCxnSpPr>
          <p:spPr>
            <a:xfrm flipV="1">
              <a:off x="3984322" y="2236513"/>
              <a:ext cx="3166149" cy="1455978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oval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12" name="Straight Arrow Connector 111">
              <a:extLst>
                <a:ext uri="{FF2B5EF4-FFF2-40B4-BE49-F238E27FC236}">
                  <a16:creationId xmlns:a16="http://schemas.microsoft.com/office/drawing/2014/main" id="{2210442C-293C-4645-8274-6DD48DA99421}"/>
                </a:ext>
              </a:extLst>
            </p:cNvPr>
            <p:cNvCxnSpPr>
              <a:cxnSpLocks/>
              <a:endCxn id="28" idx="2"/>
            </p:cNvCxnSpPr>
            <p:nvPr/>
          </p:nvCxnSpPr>
          <p:spPr>
            <a:xfrm flipV="1">
              <a:off x="4652533" y="2236513"/>
              <a:ext cx="2497938" cy="1455978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oval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0632E76F-C6B6-994C-8713-9CBC03FAF291}"/>
                </a:ext>
              </a:extLst>
            </p:cNvPr>
            <p:cNvCxnSpPr>
              <a:cxnSpLocks/>
              <a:endCxn id="28" idx="2"/>
            </p:cNvCxnSpPr>
            <p:nvPr/>
          </p:nvCxnSpPr>
          <p:spPr>
            <a:xfrm flipV="1">
              <a:off x="5293605" y="2236513"/>
              <a:ext cx="1856866" cy="1455978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oval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22" name="Straight Arrow Connector 121">
              <a:extLst>
                <a:ext uri="{FF2B5EF4-FFF2-40B4-BE49-F238E27FC236}">
                  <a16:creationId xmlns:a16="http://schemas.microsoft.com/office/drawing/2014/main" id="{CDFB05ED-D7D0-D94B-908E-A207E0721D1C}"/>
                </a:ext>
              </a:extLst>
            </p:cNvPr>
            <p:cNvCxnSpPr>
              <a:cxnSpLocks/>
              <a:endCxn id="28" idx="2"/>
            </p:cNvCxnSpPr>
            <p:nvPr/>
          </p:nvCxnSpPr>
          <p:spPr>
            <a:xfrm flipV="1">
              <a:off x="729155" y="2236513"/>
              <a:ext cx="6421316" cy="1886452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oval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23" name="Straight Arrow Connector 122">
              <a:extLst>
                <a:ext uri="{FF2B5EF4-FFF2-40B4-BE49-F238E27FC236}">
                  <a16:creationId xmlns:a16="http://schemas.microsoft.com/office/drawing/2014/main" id="{BC046DE7-29B6-C947-A589-8E5C0FED4749}"/>
                </a:ext>
              </a:extLst>
            </p:cNvPr>
            <p:cNvCxnSpPr>
              <a:cxnSpLocks/>
              <a:endCxn id="28" idx="2"/>
            </p:cNvCxnSpPr>
            <p:nvPr/>
          </p:nvCxnSpPr>
          <p:spPr>
            <a:xfrm flipV="1">
              <a:off x="1275994" y="2236513"/>
              <a:ext cx="5874477" cy="1886452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oval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42D78F27-93EF-D142-A09E-EFF98196DE96}"/>
                </a:ext>
              </a:extLst>
            </p:cNvPr>
            <p:cNvCxnSpPr>
              <a:cxnSpLocks/>
              <a:endCxn id="28" idx="2"/>
            </p:cNvCxnSpPr>
            <p:nvPr/>
          </p:nvCxnSpPr>
          <p:spPr>
            <a:xfrm flipV="1">
              <a:off x="2030262" y="2236513"/>
              <a:ext cx="5120209" cy="1886452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oval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25" name="Straight Arrow Connector 124">
              <a:extLst>
                <a:ext uri="{FF2B5EF4-FFF2-40B4-BE49-F238E27FC236}">
                  <a16:creationId xmlns:a16="http://schemas.microsoft.com/office/drawing/2014/main" id="{B92394B1-2ED0-1D4D-90AE-119E7C726AFD}"/>
                </a:ext>
              </a:extLst>
            </p:cNvPr>
            <p:cNvCxnSpPr>
              <a:cxnSpLocks/>
              <a:endCxn id="28" idx="2"/>
            </p:cNvCxnSpPr>
            <p:nvPr/>
          </p:nvCxnSpPr>
          <p:spPr>
            <a:xfrm flipV="1">
              <a:off x="2663604" y="2236513"/>
              <a:ext cx="4486867" cy="1886452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oval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26" name="Straight Arrow Connector 125">
              <a:extLst>
                <a:ext uri="{FF2B5EF4-FFF2-40B4-BE49-F238E27FC236}">
                  <a16:creationId xmlns:a16="http://schemas.microsoft.com/office/drawing/2014/main" id="{B313E2F8-A466-EB43-AAB6-60D6FA4E6271}"/>
                </a:ext>
              </a:extLst>
            </p:cNvPr>
            <p:cNvCxnSpPr>
              <a:cxnSpLocks/>
              <a:endCxn id="28" idx="2"/>
            </p:cNvCxnSpPr>
            <p:nvPr/>
          </p:nvCxnSpPr>
          <p:spPr>
            <a:xfrm flipV="1">
              <a:off x="3227095" y="2236513"/>
              <a:ext cx="3923376" cy="1886452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oval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27" name="Straight Arrow Connector 126">
              <a:extLst>
                <a:ext uri="{FF2B5EF4-FFF2-40B4-BE49-F238E27FC236}">
                  <a16:creationId xmlns:a16="http://schemas.microsoft.com/office/drawing/2014/main" id="{562753F5-8ADD-AD46-923E-71927D71CCF2}"/>
                </a:ext>
              </a:extLst>
            </p:cNvPr>
            <p:cNvCxnSpPr>
              <a:cxnSpLocks/>
              <a:endCxn id="28" idx="2"/>
            </p:cNvCxnSpPr>
            <p:nvPr/>
          </p:nvCxnSpPr>
          <p:spPr>
            <a:xfrm flipV="1">
              <a:off x="3938863" y="2236513"/>
              <a:ext cx="3211608" cy="1886452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oval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28" name="Straight Arrow Connector 127">
              <a:extLst>
                <a:ext uri="{FF2B5EF4-FFF2-40B4-BE49-F238E27FC236}">
                  <a16:creationId xmlns:a16="http://schemas.microsoft.com/office/drawing/2014/main" id="{21D3CB69-4530-474F-9220-F928A4C07AF4}"/>
                </a:ext>
              </a:extLst>
            </p:cNvPr>
            <p:cNvCxnSpPr>
              <a:cxnSpLocks/>
              <a:endCxn id="28" idx="2"/>
            </p:cNvCxnSpPr>
            <p:nvPr/>
          </p:nvCxnSpPr>
          <p:spPr>
            <a:xfrm flipV="1">
              <a:off x="4607074" y="2236513"/>
              <a:ext cx="2543397" cy="1886452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oval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29" name="Straight Arrow Connector 128">
              <a:extLst>
                <a:ext uri="{FF2B5EF4-FFF2-40B4-BE49-F238E27FC236}">
                  <a16:creationId xmlns:a16="http://schemas.microsoft.com/office/drawing/2014/main" id="{BEF3160A-C7CA-4A47-8E8C-DE4C30049DE7}"/>
                </a:ext>
              </a:extLst>
            </p:cNvPr>
            <p:cNvCxnSpPr>
              <a:cxnSpLocks/>
              <a:endCxn id="28" idx="2"/>
            </p:cNvCxnSpPr>
            <p:nvPr/>
          </p:nvCxnSpPr>
          <p:spPr>
            <a:xfrm flipV="1">
              <a:off x="5248146" y="2236513"/>
              <a:ext cx="1902325" cy="1886452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oval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46" name="Straight Arrow Connector 145">
              <a:extLst>
                <a:ext uri="{FF2B5EF4-FFF2-40B4-BE49-F238E27FC236}">
                  <a16:creationId xmlns:a16="http://schemas.microsoft.com/office/drawing/2014/main" id="{BE025195-AF1D-3C4D-81FD-47FC6BA47C38}"/>
                </a:ext>
              </a:extLst>
            </p:cNvPr>
            <p:cNvCxnSpPr>
              <a:cxnSpLocks/>
              <a:endCxn id="28" idx="2"/>
            </p:cNvCxnSpPr>
            <p:nvPr/>
          </p:nvCxnSpPr>
          <p:spPr>
            <a:xfrm flipV="1">
              <a:off x="774614" y="2236513"/>
              <a:ext cx="6375857" cy="2290928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oval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47" name="Straight Arrow Connector 146">
              <a:extLst>
                <a:ext uri="{FF2B5EF4-FFF2-40B4-BE49-F238E27FC236}">
                  <a16:creationId xmlns:a16="http://schemas.microsoft.com/office/drawing/2014/main" id="{F04A5B61-CECA-B04D-9603-EC0BFCD3B16E}"/>
                </a:ext>
              </a:extLst>
            </p:cNvPr>
            <p:cNvCxnSpPr>
              <a:cxnSpLocks/>
              <a:endCxn id="28" idx="2"/>
            </p:cNvCxnSpPr>
            <p:nvPr/>
          </p:nvCxnSpPr>
          <p:spPr>
            <a:xfrm flipV="1">
              <a:off x="1321453" y="2236513"/>
              <a:ext cx="5829018" cy="2290928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oval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48" name="Straight Arrow Connector 147">
              <a:extLst>
                <a:ext uri="{FF2B5EF4-FFF2-40B4-BE49-F238E27FC236}">
                  <a16:creationId xmlns:a16="http://schemas.microsoft.com/office/drawing/2014/main" id="{126522CB-E68D-B743-A49E-6B3D186BB08E}"/>
                </a:ext>
              </a:extLst>
            </p:cNvPr>
            <p:cNvCxnSpPr>
              <a:cxnSpLocks/>
              <a:endCxn id="28" idx="2"/>
            </p:cNvCxnSpPr>
            <p:nvPr/>
          </p:nvCxnSpPr>
          <p:spPr>
            <a:xfrm flipV="1">
              <a:off x="2075721" y="2236513"/>
              <a:ext cx="5074750" cy="2290928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oval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49" name="Straight Arrow Connector 148">
              <a:extLst>
                <a:ext uri="{FF2B5EF4-FFF2-40B4-BE49-F238E27FC236}">
                  <a16:creationId xmlns:a16="http://schemas.microsoft.com/office/drawing/2014/main" id="{31495083-71B5-924C-865D-E42750645A17}"/>
                </a:ext>
              </a:extLst>
            </p:cNvPr>
            <p:cNvCxnSpPr>
              <a:cxnSpLocks/>
              <a:endCxn id="28" idx="2"/>
            </p:cNvCxnSpPr>
            <p:nvPr/>
          </p:nvCxnSpPr>
          <p:spPr>
            <a:xfrm flipV="1">
              <a:off x="2709063" y="2236513"/>
              <a:ext cx="4441408" cy="2290928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oval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50" name="Straight Arrow Connector 149">
              <a:extLst>
                <a:ext uri="{FF2B5EF4-FFF2-40B4-BE49-F238E27FC236}">
                  <a16:creationId xmlns:a16="http://schemas.microsoft.com/office/drawing/2014/main" id="{7D701E1C-13C7-F644-A636-65DDA2F9CB50}"/>
                </a:ext>
              </a:extLst>
            </p:cNvPr>
            <p:cNvCxnSpPr>
              <a:cxnSpLocks/>
              <a:endCxn id="28" idx="2"/>
            </p:cNvCxnSpPr>
            <p:nvPr/>
          </p:nvCxnSpPr>
          <p:spPr>
            <a:xfrm flipV="1">
              <a:off x="3272554" y="2236513"/>
              <a:ext cx="3877917" cy="2290928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oval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51" name="Straight Arrow Connector 150">
              <a:extLst>
                <a:ext uri="{FF2B5EF4-FFF2-40B4-BE49-F238E27FC236}">
                  <a16:creationId xmlns:a16="http://schemas.microsoft.com/office/drawing/2014/main" id="{2EE081CA-1A59-374A-B741-D89E9999D656}"/>
                </a:ext>
              </a:extLst>
            </p:cNvPr>
            <p:cNvCxnSpPr>
              <a:cxnSpLocks/>
              <a:endCxn id="28" idx="2"/>
            </p:cNvCxnSpPr>
            <p:nvPr/>
          </p:nvCxnSpPr>
          <p:spPr>
            <a:xfrm flipV="1">
              <a:off x="3984322" y="2236513"/>
              <a:ext cx="3166149" cy="2290928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oval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52" name="Straight Arrow Connector 151">
              <a:extLst>
                <a:ext uri="{FF2B5EF4-FFF2-40B4-BE49-F238E27FC236}">
                  <a16:creationId xmlns:a16="http://schemas.microsoft.com/office/drawing/2014/main" id="{83D3813B-96AB-3A42-A579-6847811974AF}"/>
                </a:ext>
              </a:extLst>
            </p:cNvPr>
            <p:cNvCxnSpPr>
              <a:cxnSpLocks/>
              <a:endCxn id="28" idx="2"/>
            </p:cNvCxnSpPr>
            <p:nvPr/>
          </p:nvCxnSpPr>
          <p:spPr>
            <a:xfrm flipV="1">
              <a:off x="4652533" y="2236513"/>
              <a:ext cx="2497938" cy="2290928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oval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53" name="Straight Arrow Connector 152">
              <a:extLst>
                <a:ext uri="{FF2B5EF4-FFF2-40B4-BE49-F238E27FC236}">
                  <a16:creationId xmlns:a16="http://schemas.microsoft.com/office/drawing/2014/main" id="{88B9224F-285F-2246-91A8-941102BC38F7}"/>
                </a:ext>
              </a:extLst>
            </p:cNvPr>
            <p:cNvCxnSpPr>
              <a:cxnSpLocks/>
              <a:endCxn id="28" idx="2"/>
            </p:cNvCxnSpPr>
            <p:nvPr/>
          </p:nvCxnSpPr>
          <p:spPr>
            <a:xfrm flipV="1">
              <a:off x="5293605" y="2236513"/>
              <a:ext cx="1856866" cy="2290928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oval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62" name="Straight Arrow Connector 161">
              <a:extLst>
                <a:ext uri="{FF2B5EF4-FFF2-40B4-BE49-F238E27FC236}">
                  <a16:creationId xmlns:a16="http://schemas.microsoft.com/office/drawing/2014/main" id="{C69D033D-17EA-E845-AFF9-B3D76EF7BBA5}"/>
                </a:ext>
              </a:extLst>
            </p:cNvPr>
            <p:cNvCxnSpPr>
              <a:cxnSpLocks/>
              <a:endCxn id="28" idx="2"/>
            </p:cNvCxnSpPr>
            <p:nvPr/>
          </p:nvCxnSpPr>
          <p:spPr>
            <a:xfrm flipV="1">
              <a:off x="793854" y="2236513"/>
              <a:ext cx="6356617" cy="2720912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oval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63" name="Straight Arrow Connector 162">
              <a:extLst>
                <a:ext uri="{FF2B5EF4-FFF2-40B4-BE49-F238E27FC236}">
                  <a16:creationId xmlns:a16="http://schemas.microsoft.com/office/drawing/2014/main" id="{8E513E7D-1CE8-CA4F-BF20-B383325E18D2}"/>
                </a:ext>
              </a:extLst>
            </p:cNvPr>
            <p:cNvCxnSpPr>
              <a:cxnSpLocks/>
              <a:endCxn id="28" idx="2"/>
            </p:cNvCxnSpPr>
            <p:nvPr/>
          </p:nvCxnSpPr>
          <p:spPr>
            <a:xfrm flipV="1">
              <a:off x="1340693" y="2236513"/>
              <a:ext cx="5809778" cy="2720912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oval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64" name="Straight Arrow Connector 163">
              <a:extLst>
                <a:ext uri="{FF2B5EF4-FFF2-40B4-BE49-F238E27FC236}">
                  <a16:creationId xmlns:a16="http://schemas.microsoft.com/office/drawing/2014/main" id="{FE16545E-E662-0644-96D7-BC530F68EDF9}"/>
                </a:ext>
              </a:extLst>
            </p:cNvPr>
            <p:cNvCxnSpPr>
              <a:cxnSpLocks/>
              <a:endCxn id="28" idx="2"/>
            </p:cNvCxnSpPr>
            <p:nvPr/>
          </p:nvCxnSpPr>
          <p:spPr>
            <a:xfrm flipV="1">
              <a:off x="2094961" y="2236513"/>
              <a:ext cx="5055510" cy="2720912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oval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65" name="Straight Arrow Connector 164">
              <a:extLst>
                <a:ext uri="{FF2B5EF4-FFF2-40B4-BE49-F238E27FC236}">
                  <a16:creationId xmlns:a16="http://schemas.microsoft.com/office/drawing/2014/main" id="{68AB8D89-E814-EC48-8C8A-BA51E382B866}"/>
                </a:ext>
              </a:extLst>
            </p:cNvPr>
            <p:cNvCxnSpPr>
              <a:cxnSpLocks/>
              <a:endCxn id="28" idx="2"/>
            </p:cNvCxnSpPr>
            <p:nvPr/>
          </p:nvCxnSpPr>
          <p:spPr>
            <a:xfrm flipV="1">
              <a:off x="2728303" y="2236513"/>
              <a:ext cx="4422168" cy="2720912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oval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66" name="Straight Arrow Connector 165">
              <a:extLst>
                <a:ext uri="{FF2B5EF4-FFF2-40B4-BE49-F238E27FC236}">
                  <a16:creationId xmlns:a16="http://schemas.microsoft.com/office/drawing/2014/main" id="{2600C594-471A-2147-9390-44F05190F241}"/>
                </a:ext>
              </a:extLst>
            </p:cNvPr>
            <p:cNvCxnSpPr>
              <a:cxnSpLocks/>
              <a:endCxn id="28" idx="2"/>
            </p:cNvCxnSpPr>
            <p:nvPr/>
          </p:nvCxnSpPr>
          <p:spPr>
            <a:xfrm flipV="1">
              <a:off x="3291794" y="2236513"/>
              <a:ext cx="3858677" cy="2720912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oval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67" name="Straight Arrow Connector 166">
              <a:extLst>
                <a:ext uri="{FF2B5EF4-FFF2-40B4-BE49-F238E27FC236}">
                  <a16:creationId xmlns:a16="http://schemas.microsoft.com/office/drawing/2014/main" id="{4FC2A789-9EA2-CB44-8856-AEFDF662B86D}"/>
                </a:ext>
              </a:extLst>
            </p:cNvPr>
            <p:cNvCxnSpPr>
              <a:cxnSpLocks/>
              <a:endCxn id="28" idx="2"/>
            </p:cNvCxnSpPr>
            <p:nvPr/>
          </p:nvCxnSpPr>
          <p:spPr>
            <a:xfrm flipV="1">
              <a:off x="4003562" y="2236513"/>
              <a:ext cx="3146909" cy="2720912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oval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68" name="Straight Arrow Connector 167">
              <a:extLst>
                <a:ext uri="{FF2B5EF4-FFF2-40B4-BE49-F238E27FC236}">
                  <a16:creationId xmlns:a16="http://schemas.microsoft.com/office/drawing/2014/main" id="{411C6F67-95B2-DD44-B65C-AB479F93569A}"/>
                </a:ext>
              </a:extLst>
            </p:cNvPr>
            <p:cNvCxnSpPr>
              <a:cxnSpLocks/>
              <a:endCxn id="28" idx="2"/>
            </p:cNvCxnSpPr>
            <p:nvPr/>
          </p:nvCxnSpPr>
          <p:spPr>
            <a:xfrm flipV="1">
              <a:off x="4671773" y="2236513"/>
              <a:ext cx="2478698" cy="2720912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oval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69" name="Straight Arrow Connector 168">
              <a:extLst>
                <a:ext uri="{FF2B5EF4-FFF2-40B4-BE49-F238E27FC236}">
                  <a16:creationId xmlns:a16="http://schemas.microsoft.com/office/drawing/2014/main" id="{E34BED4B-3487-A246-88E0-3681CC13F35B}"/>
                </a:ext>
              </a:extLst>
            </p:cNvPr>
            <p:cNvCxnSpPr>
              <a:cxnSpLocks/>
              <a:endCxn id="28" idx="2"/>
            </p:cNvCxnSpPr>
            <p:nvPr/>
          </p:nvCxnSpPr>
          <p:spPr>
            <a:xfrm flipV="1">
              <a:off x="5312845" y="2236513"/>
              <a:ext cx="1837626" cy="2720912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oval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78" name="Straight Arrow Connector 177">
              <a:extLst>
                <a:ext uri="{FF2B5EF4-FFF2-40B4-BE49-F238E27FC236}">
                  <a16:creationId xmlns:a16="http://schemas.microsoft.com/office/drawing/2014/main" id="{AA0DF1C6-D381-3C46-81E3-3C4B24289D4B}"/>
                </a:ext>
              </a:extLst>
            </p:cNvPr>
            <p:cNvCxnSpPr>
              <a:cxnSpLocks/>
              <a:endCxn id="28" idx="2"/>
            </p:cNvCxnSpPr>
            <p:nvPr/>
          </p:nvCxnSpPr>
          <p:spPr>
            <a:xfrm flipV="1">
              <a:off x="750878" y="2236513"/>
              <a:ext cx="6399593" cy="3144426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oval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79" name="Straight Arrow Connector 178">
              <a:extLst>
                <a:ext uri="{FF2B5EF4-FFF2-40B4-BE49-F238E27FC236}">
                  <a16:creationId xmlns:a16="http://schemas.microsoft.com/office/drawing/2014/main" id="{57FE514B-FB28-0547-91DF-2D21A64495BA}"/>
                </a:ext>
              </a:extLst>
            </p:cNvPr>
            <p:cNvCxnSpPr>
              <a:cxnSpLocks/>
              <a:endCxn id="28" idx="2"/>
            </p:cNvCxnSpPr>
            <p:nvPr/>
          </p:nvCxnSpPr>
          <p:spPr>
            <a:xfrm flipV="1">
              <a:off x="1297717" y="2236513"/>
              <a:ext cx="5852754" cy="3144426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oval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80" name="Straight Arrow Connector 179">
              <a:extLst>
                <a:ext uri="{FF2B5EF4-FFF2-40B4-BE49-F238E27FC236}">
                  <a16:creationId xmlns:a16="http://schemas.microsoft.com/office/drawing/2014/main" id="{6413989A-86B8-2F42-8969-0A4BCC49D577}"/>
                </a:ext>
              </a:extLst>
            </p:cNvPr>
            <p:cNvCxnSpPr>
              <a:cxnSpLocks/>
              <a:endCxn id="28" idx="2"/>
            </p:cNvCxnSpPr>
            <p:nvPr/>
          </p:nvCxnSpPr>
          <p:spPr>
            <a:xfrm flipV="1">
              <a:off x="2051985" y="2236513"/>
              <a:ext cx="5098486" cy="3144426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oval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81" name="Straight Arrow Connector 180">
              <a:extLst>
                <a:ext uri="{FF2B5EF4-FFF2-40B4-BE49-F238E27FC236}">
                  <a16:creationId xmlns:a16="http://schemas.microsoft.com/office/drawing/2014/main" id="{D2E14D67-B561-8146-9F66-1AA6E0D018A1}"/>
                </a:ext>
              </a:extLst>
            </p:cNvPr>
            <p:cNvCxnSpPr>
              <a:cxnSpLocks/>
              <a:endCxn id="28" idx="2"/>
            </p:cNvCxnSpPr>
            <p:nvPr/>
          </p:nvCxnSpPr>
          <p:spPr>
            <a:xfrm flipV="1">
              <a:off x="2685327" y="2236513"/>
              <a:ext cx="4465144" cy="3144426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oval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82" name="Straight Arrow Connector 181">
              <a:extLst>
                <a:ext uri="{FF2B5EF4-FFF2-40B4-BE49-F238E27FC236}">
                  <a16:creationId xmlns:a16="http://schemas.microsoft.com/office/drawing/2014/main" id="{74D7C04A-B451-9341-A04A-E7C5A41F38CE}"/>
                </a:ext>
              </a:extLst>
            </p:cNvPr>
            <p:cNvCxnSpPr>
              <a:cxnSpLocks/>
              <a:endCxn id="28" idx="2"/>
            </p:cNvCxnSpPr>
            <p:nvPr/>
          </p:nvCxnSpPr>
          <p:spPr>
            <a:xfrm flipV="1">
              <a:off x="3248818" y="2236513"/>
              <a:ext cx="3901653" cy="3144426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oval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83" name="Straight Arrow Connector 182">
              <a:extLst>
                <a:ext uri="{FF2B5EF4-FFF2-40B4-BE49-F238E27FC236}">
                  <a16:creationId xmlns:a16="http://schemas.microsoft.com/office/drawing/2014/main" id="{CC050723-BC01-1B49-88E7-EECC30A097E7}"/>
                </a:ext>
              </a:extLst>
            </p:cNvPr>
            <p:cNvCxnSpPr>
              <a:cxnSpLocks/>
              <a:endCxn id="28" idx="2"/>
            </p:cNvCxnSpPr>
            <p:nvPr/>
          </p:nvCxnSpPr>
          <p:spPr>
            <a:xfrm flipV="1">
              <a:off x="3960586" y="2236513"/>
              <a:ext cx="3189885" cy="3144426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oval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84" name="Straight Arrow Connector 183">
              <a:extLst>
                <a:ext uri="{FF2B5EF4-FFF2-40B4-BE49-F238E27FC236}">
                  <a16:creationId xmlns:a16="http://schemas.microsoft.com/office/drawing/2014/main" id="{916B4371-6EB0-1944-BFF2-830FF036F8CC}"/>
                </a:ext>
              </a:extLst>
            </p:cNvPr>
            <p:cNvCxnSpPr>
              <a:cxnSpLocks/>
              <a:endCxn id="28" idx="2"/>
            </p:cNvCxnSpPr>
            <p:nvPr/>
          </p:nvCxnSpPr>
          <p:spPr>
            <a:xfrm flipV="1">
              <a:off x="4628797" y="2236513"/>
              <a:ext cx="2521674" cy="3144426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oval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85" name="Straight Arrow Connector 184">
              <a:extLst>
                <a:ext uri="{FF2B5EF4-FFF2-40B4-BE49-F238E27FC236}">
                  <a16:creationId xmlns:a16="http://schemas.microsoft.com/office/drawing/2014/main" id="{2E9582FD-3C22-824F-944E-2508A257FB7F}"/>
                </a:ext>
              </a:extLst>
            </p:cNvPr>
            <p:cNvCxnSpPr>
              <a:cxnSpLocks/>
              <a:endCxn id="28" idx="2"/>
            </p:cNvCxnSpPr>
            <p:nvPr/>
          </p:nvCxnSpPr>
          <p:spPr>
            <a:xfrm flipV="1">
              <a:off x="5269869" y="2236513"/>
              <a:ext cx="1880602" cy="3144426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oval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201" name="TextBox 200">
            <a:extLst>
              <a:ext uri="{FF2B5EF4-FFF2-40B4-BE49-F238E27FC236}">
                <a16:creationId xmlns:a16="http://schemas.microsoft.com/office/drawing/2014/main" id="{76E1CEE5-0A4B-9E48-B0D7-910C889F21F2}"/>
              </a:ext>
            </a:extLst>
          </p:cNvPr>
          <p:cNvSpPr txBox="1"/>
          <p:nvPr/>
        </p:nvSpPr>
        <p:spPr>
          <a:xfrm>
            <a:off x="7937414" y="2932918"/>
            <a:ext cx="3595681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dirty="0"/>
              <a:t>Learns to detect cats in top left corner</a:t>
            </a:r>
          </a:p>
        </p:txBody>
      </p:sp>
      <p:sp>
        <p:nvSpPr>
          <p:cNvPr id="202" name="TextBox 201">
            <a:extLst>
              <a:ext uri="{FF2B5EF4-FFF2-40B4-BE49-F238E27FC236}">
                <a16:creationId xmlns:a16="http://schemas.microsoft.com/office/drawing/2014/main" id="{D8596B0D-1E01-9746-8ED9-CD77662D94CE}"/>
              </a:ext>
            </a:extLst>
          </p:cNvPr>
          <p:cNvSpPr txBox="1"/>
          <p:nvPr/>
        </p:nvSpPr>
        <p:spPr>
          <a:xfrm>
            <a:off x="7946056" y="2264683"/>
            <a:ext cx="3595681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dirty="0"/>
              <a:t>Many parameters!</a:t>
            </a:r>
          </a:p>
        </p:txBody>
      </p:sp>
    </p:spTree>
    <p:extLst>
      <p:ext uri="{BB962C8B-B14F-4D97-AF65-F5344CB8AC3E}">
        <p14:creationId xmlns:p14="http://schemas.microsoft.com/office/powerpoint/2010/main" val="1759256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1" grpId="0"/>
      <p:bldP spid="20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9" name="Group 198">
            <a:extLst>
              <a:ext uri="{FF2B5EF4-FFF2-40B4-BE49-F238E27FC236}">
                <a16:creationId xmlns:a16="http://schemas.microsoft.com/office/drawing/2014/main" id="{56FE8BA7-E749-C745-AB0F-D73530788635}"/>
              </a:ext>
            </a:extLst>
          </p:cNvPr>
          <p:cNvGrpSpPr/>
          <p:nvPr/>
        </p:nvGrpSpPr>
        <p:grpSpPr>
          <a:xfrm>
            <a:off x="6551381" y="1407012"/>
            <a:ext cx="1669047" cy="4397439"/>
            <a:chOff x="6551381" y="1407012"/>
            <a:chExt cx="1669047" cy="4397439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158C6E05-7B0F-A947-BF61-795707D3E86A}"/>
                </a:ext>
              </a:extLst>
            </p:cNvPr>
            <p:cNvGrpSpPr/>
            <p:nvPr/>
          </p:nvGrpSpPr>
          <p:grpSpPr>
            <a:xfrm>
              <a:off x="6966502" y="1775790"/>
              <a:ext cx="808383" cy="4028661"/>
              <a:chOff x="7136572" y="1881807"/>
              <a:chExt cx="808383" cy="4028661"/>
            </a:xfrm>
          </p:grpSpPr>
          <p:sp>
            <p:nvSpPr>
              <p:cNvPr id="27" name="Rounded Rectangle 26">
                <a:extLst>
                  <a:ext uri="{FF2B5EF4-FFF2-40B4-BE49-F238E27FC236}">
                    <a16:creationId xmlns:a16="http://schemas.microsoft.com/office/drawing/2014/main" id="{7217E66A-F914-4B48-BE78-C75440115317}"/>
                  </a:ext>
                </a:extLst>
              </p:cNvPr>
              <p:cNvSpPr/>
              <p:nvPr/>
            </p:nvSpPr>
            <p:spPr>
              <a:xfrm>
                <a:off x="7136572" y="1881807"/>
                <a:ext cx="808383" cy="4028661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1A7E3FC1-CDB9-8A4D-A7E9-32EF26C735F1}"/>
                  </a:ext>
                </a:extLst>
              </p:cNvPr>
              <p:cNvSpPr/>
              <p:nvPr/>
            </p:nvSpPr>
            <p:spPr>
              <a:xfrm>
                <a:off x="7320541" y="2107096"/>
                <a:ext cx="470868" cy="470868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230AC736-CE29-A245-B6BD-FEF6AEC28A1F}"/>
                  </a:ext>
                </a:extLst>
              </p:cNvPr>
              <p:cNvSpPr/>
              <p:nvPr/>
            </p:nvSpPr>
            <p:spPr>
              <a:xfrm>
                <a:off x="7320541" y="2744359"/>
                <a:ext cx="470868" cy="470868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2DDCC1F8-3A9E-2F4C-A992-8793B0F5DDFB}"/>
                  </a:ext>
                </a:extLst>
              </p:cNvPr>
              <p:cNvSpPr/>
              <p:nvPr/>
            </p:nvSpPr>
            <p:spPr>
              <a:xfrm>
                <a:off x="7320541" y="3381622"/>
                <a:ext cx="470868" cy="470868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AE978F93-59A5-6A4B-857B-64B461499E41}"/>
                  </a:ext>
                </a:extLst>
              </p:cNvPr>
              <p:cNvSpPr/>
              <p:nvPr/>
            </p:nvSpPr>
            <p:spPr>
              <a:xfrm>
                <a:off x="7320541" y="4018885"/>
                <a:ext cx="470868" cy="470868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86218B46-863F-9049-8FA8-5E920E8F04F0}"/>
                  </a:ext>
                </a:extLst>
              </p:cNvPr>
              <p:cNvSpPr/>
              <p:nvPr/>
            </p:nvSpPr>
            <p:spPr>
              <a:xfrm>
                <a:off x="7320541" y="4656148"/>
                <a:ext cx="470868" cy="470868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685CC376-1C68-4645-A4F9-1631A4B1518F}"/>
                  </a:ext>
                </a:extLst>
              </p:cNvPr>
              <p:cNvSpPr/>
              <p:nvPr/>
            </p:nvSpPr>
            <p:spPr>
              <a:xfrm>
                <a:off x="7320541" y="5293410"/>
                <a:ext cx="470868" cy="470868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E50F958B-45A6-684D-A448-9B51FFA2CAD6}"/>
                </a:ext>
              </a:extLst>
            </p:cNvPr>
            <p:cNvSpPr txBox="1"/>
            <p:nvPr/>
          </p:nvSpPr>
          <p:spPr>
            <a:xfrm>
              <a:off x="6551381" y="1407012"/>
              <a:ext cx="1669047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dirty="0"/>
                <a:t>Hidden Layer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9625F16-0DC7-DB4A-8095-492592357D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450" y="320675"/>
            <a:ext cx="10801350" cy="1325563"/>
          </a:xfrm>
        </p:spPr>
        <p:txBody>
          <a:bodyPr/>
          <a:lstStyle/>
          <a:p>
            <a:r>
              <a:rPr lang="en-US" dirty="0"/>
              <a:t>Focus on Computer Vision Tasks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D27A61-2A47-E142-9DC8-4612A1E9F3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450" y="2241273"/>
            <a:ext cx="5089714" cy="32981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068485F-FC74-B44F-ABD5-8CAFFAA50F9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08513" y="3426891"/>
            <a:ext cx="1374034" cy="1731975"/>
          </a:xfrm>
          <a:prstGeom prst="rect">
            <a:avLst/>
          </a:prstGeom>
        </p:spPr>
      </p:pic>
      <p:grpSp>
        <p:nvGrpSpPr>
          <p:cNvPr id="196" name="Group 195">
            <a:extLst>
              <a:ext uri="{FF2B5EF4-FFF2-40B4-BE49-F238E27FC236}">
                <a16:creationId xmlns:a16="http://schemas.microsoft.com/office/drawing/2014/main" id="{841476C6-7288-FC48-8C0E-44AEC3E24D99}"/>
              </a:ext>
            </a:extLst>
          </p:cNvPr>
          <p:cNvGrpSpPr/>
          <p:nvPr/>
        </p:nvGrpSpPr>
        <p:grpSpPr>
          <a:xfrm>
            <a:off x="425603" y="2241276"/>
            <a:ext cx="5430632" cy="3298137"/>
            <a:chOff x="425603" y="2241276"/>
            <a:chExt cx="5430632" cy="3298137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96A28BA4-4EB6-7441-82BC-0AEA61F623FC}"/>
                </a:ext>
              </a:extLst>
            </p:cNvPr>
            <p:cNvGrpSpPr/>
            <p:nvPr/>
          </p:nvGrpSpPr>
          <p:grpSpPr>
            <a:xfrm>
              <a:off x="425603" y="2643806"/>
              <a:ext cx="5430632" cy="2504664"/>
              <a:chOff x="644538" y="3001615"/>
              <a:chExt cx="5430632" cy="2504664"/>
            </a:xfrm>
          </p:grpSpPr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0FC3D5F1-CFAA-864E-99B7-6A3282E675A1}"/>
                  </a:ext>
                </a:extLst>
              </p:cNvPr>
              <p:cNvCxnSpPr/>
              <p:nvPr/>
            </p:nvCxnSpPr>
            <p:spPr>
              <a:xfrm>
                <a:off x="644538" y="3001615"/>
                <a:ext cx="5430632" cy="0"/>
              </a:xfrm>
              <a:prstGeom prst="line">
                <a:avLst/>
              </a:prstGeom>
              <a:ln w="571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50BDCE30-8812-DE41-AE5A-E00B9543541D}"/>
                  </a:ext>
                </a:extLst>
              </p:cNvPr>
              <p:cNvCxnSpPr/>
              <p:nvPr/>
            </p:nvCxnSpPr>
            <p:spPr>
              <a:xfrm>
                <a:off x="644538" y="3419059"/>
                <a:ext cx="5430632" cy="0"/>
              </a:xfrm>
              <a:prstGeom prst="line">
                <a:avLst/>
              </a:prstGeom>
              <a:ln w="571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C7896695-FAE7-CB47-BE10-601980A3502E}"/>
                  </a:ext>
                </a:extLst>
              </p:cNvPr>
              <p:cNvCxnSpPr/>
              <p:nvPr/>
            </p:nvCxnSpPr>
            <p:spPr>
              <a:xfrm>
                <a:off x="644538" y="3836503"/>
                <a:ext cx="5430632" cy="0"/>
              </a:xfrm>
              <a:prstGeom prst="line">
                <a:avLst/>
              </a:prstGeom>
              <a:ln w="571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E9465506-529D-DB4E-8F1C-3BFDC8F5AC56}"/>
                  </a:ext>
                </a:extLst>
              </p:cNvPr>
              <p:cNvCxnSpPr/>
              <p:nvPr/>
            </p:nvCxnSpPr>
            <p:spPr>
              <a:xfrm>
                <a:off x="644538" y="4253947"/>
                <a:ext cx="5430632" cy="0"/>
              </a:xfrm>
              <a:prstGeom prst="line">
                <a:avLst/>
              </a:prstGeom>
              <a:ln w="571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900D923A-63D0-A44B-9358-FF45DD98C859}"/>
                  </a:ext>
                </a:extLst>
              </p:cNvPr>
              <p:cNvCxnSpPr/>
              <p:nvPr/>
            </p:nvCxnSpPr>
            <p:spPr>
              <a:xfrm>
                <a:off x="644538" y="4671391"/>
                <a:ext cx="5430632" cy="0"/>
              </a:xfrm>
              <a:prstGeom prst="line">
                <a:avLst/>
              </a:prstGeom>
              <a:ln w="571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EE471FCA-0E5E-0E41-8716-1BCA75347C7E}"/>
                  </a:ext>
                </a:extLst>
              </p:cNvPr>
              <p:cNvCxnSpPr/>
              <p:nvPr/>
            </p:nvCxnSpPr>
            <p:spPr>
              <a:xfrm>
                <a:off x="644538" y="5088835"/>
                <a:ext cx="5430632" cy="0"/>
              </a:xfrm>
              <a:prstGeom prst="line">
                <a:avLst/>
              </a:prstGeom>
              <a:ln w="571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B9B8D2C1-61DF-C44E-B425-79DEB053AF7E}"/>
                  </a:ext>
                </a:extLst>
              </p:cNvPr>
              <p:cNvCxnSpPr/>
              <p:nvPr/>
            </p:nvCxnSpPr>
            <p:spPr>
              <a:xfrm>
                <a:off x="644538" y="5506279"/>
                <a:ext cx="5430632" cy="0"/>
              </a:xfrm>
              <a:prstGeom prst="line">
                <a:avLst/>
              </a:prstGeom>
              <a:ln w="571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28F4DE19-DD03-7A4E-8B93-1466851E6342}"/>
                </a:ext>
              </a:extLst>
            </p:cNvPr>
            <p:cNvGrpSpPr/>
            <p:nvPr/>
          </p:nvGrpSpPr>
          <p:grpSpPr>
            <a:xfrm rot="5400000">
              <a:off x="1438413" y="1895893"/>
              <a:ext cx="3298137" cy="3988904"/>
              <a:chOff x="644538" y="3001615"/>
              <a:chExt cx="5430632" cy="2504664"/>
            </a:xfrm>
          </p:grpSpPr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6AE621F6-A91C-F84E-AE55-B9431E63CD5C}"/>
                  </a:ext>
                </a:extLst>
              </p:cNvPr>
              <p:cNvCxnSpPr/>
              <p:nvPr/>
            </p:nvCxnSpPr>
            <p:spPr>
              <a:xfrm>
                <a:off x="644538" y="3001615"/>
                <a:ext cx="5430632" cy="0"/>
              </a:xfrm>
              <a:prstGeom prst="line">
                <a:avLst/>
              </a:prstGeom>
              <a:ln w="571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208578A3-0D9B-DB4E-A373-0312B406C118}"/>
                  </a:ext>
                </a:extLst>
              </p:cNvPr>
              <p:cNvCxnSpPr/>
              <p:nvPr/>
            </p:nvCxnSpPr>
            <p:spPr>
              <a:xfrm>
                <a:off x="644538" y="3419059"/>
                <a:ext cx="5430632" cy="0"/>
              </a:xfrm>
              <a:prstGeom prst="line">
                <a:avLst/>
              </a:prstGeom>
              <a:ln w="571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3A2C2E8B-05D6-6344-9FB9-DA353E74960E}"/>
                  </a:ext>
                </a:extLst>
              </p:cNvPr>
              <p:cNvCxnSpPr/>
              <p:nvPr/>
            </p:nvCxnSpPr>
            <p:spPr>
              <a:xfrm>
                <a:off x="644538" y="3836503"/>
                <a:ext cx="5430632" cy="0"/>
              </a:xfrm>
              <a:prstGeom prst="line">
                <a:avLst/>
              </a:prstGeom>
              <a:ln w="571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20C29344-50F2-A44D-BB3E-EF714B65D4D4}"/>
                  </a:ext>
                </a:extLst>
              </p:cNvPr>
              <p:cNvCxnSpPr/>
              <p:nvPr/>
            </p:nvCxnSpPr>
            <p:spPr>
              <a:xfrm>
                <a:off x="644538" y="4253947"/>
                <a:ext cx="5430632" cy="0"/>
              </a:xfrm>
              <a:prstGeom prst="line">
                <a:avLst/>
              </a:prstGeom>
              <a:ln w="571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A660A2A8-61F3-6D4D-8B8F-94E7B2869CA7}"/>
                  </a:ext>
                </a:extLst>
              </p:cNvPr>
              <p:cNvCxnSpPr/>
              <p:nvPr/>
            </p:nvCxnSpPr>
            <p:spPr>
              <a:xfrm>
                <a:off x="644538" y="4671391"/>
                <a:ext cx="5430632" cy="0"/>
              </a:xfrm>
              <a:prstGeom prst="line">
                <a:avLst/>
              </a:prstGeom>
              <a:ln w="571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49C34B38-D96C-9349-A675-85AAC566DCAD}"/>
                  </a:ext>
                </a:extLst>
              </p:cNvPr>
              <p:cNvCxnSpPr/>
              <p:nvPr/>
            </p:nvCxnSpPr>
            <p:spPr>
              <a:xfrm>
                <a:off x="644538" y="5088835"/>
                <a:ext cx="5430632" cy="0"/>
              </a:xfrm>
              <a:prstGeom prst="line">
                <a:avLst/>
              </a:prstGeom>
              <a:ln w="571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D5753BD8-8BCF-7248-B453-717DBCAF016B}"/>
                  </a:ext>
                </a:extLst>
              </p:cNvPr>
              <p:cNvCxnSpPr/>
              <p:nvPr/>
            </p:nvCxnSpPr>
            <p:spPr>
              <a:xfrm>
                <a:off x="644538" y="5506279"/>
                <a:ext cx="5430632" cy="0"/>
              </a:xfrm>
              <a:prstGeom prst="line">
                <a:avLst/>
              </a:prstGeom>
              <a:ln w="571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0A506FF3-72DC-324C-B0E3-3CC828046EB6}"/>
              </a:ext>
            </a:extLst>
          </p:cNvPr>
          <p:cNvGrpSpPr/>
          <p:nvPr/>
        </p:nvGrpSpPr>
        <p:grpSpPr>
          <a:xfrm>
            <a:off x="729155" y="2236513"/>
            <a:ext cx="6421316" cy="3144426"/>
            <a:chOff x="729155" y="2236513"/>
            <a:chExt cx="6421316" cy="3144426"/>
          </a:xfrm>
        </p:grpSpPr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31E95631-9233-AF45-900B-FA5B6B936664}"/>
                </a:ext>
              </a:extLst>
            </p:cNvPr>
            <p:cNvCxnSpPr/>
            <p:nvPr/>
          </p:nvCxnSpPr>
          <p:spPr>
            <a:xfrm flipV="1">
              <a:off x="834887" y="2236513"/>
              <a:ext cx="6302332" cy="235434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oval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ECC24801-9CF2-114D-AB71-47ACB6A933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81726" y="2281135"/>
              <a:ext cx="5755493" cy="190812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oval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8A288951-B90A-334F-80E4-83E64CEB5A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35994" y="2268638"/>
              <a:ext cx="4986411" cy="203309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oval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8646A95D-3BFF-AD40-AC46-87441DCD9B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69336" y="2300452"/>
              <a:ext cx="4353069" cy="171495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oval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6DF08860-BC12-C145-A43A-59216077792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32827" y="2243833"/>
              <a:ext cx="3804392" cy="228114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oval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05A56E40-9B6A-9F4D-A7CF-41DF3B83432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44595" y="2256063"/>
              <a:ext cx="3092624" cy="215884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oval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2B64309F-9597-4148-851A-45CF8CB1E2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12806" y="2238739"/>
              <a:ext cx="2424413" cy="233208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oval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33A11212-C51D-244F-B115-BA994C11665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53878" y="2297261"/>
              <a:ext cx="1783341" cy="174686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oval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783079BD-F91C-814E-B9CA-05920BBC05EF}"/>
                </a:ext>
              </a:extLst>
            </p:cNvPr>
            <p:cNvCxnSpPr>
              <a:cxnSpLocks/>
              <a:endCxn id="28" idx="2"/>
            </p:cNvCxnSpPr>
            <p:nvPr/>
          </p:nvCxnSpPr>
          <p:spPr>
            <a:xfrm flipV="1">
              <a:off x="834887" y="2236513"/>
              <a:ext cx="6315584" cy="596234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oval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DE6959E7-7866-DE4B-803A-BB4FC4FD1DA5}"/>
                </a:ext>
              </a:extLst>
            </p:cNvPr>
            <p:cNvCxnSpPr>
              <a:cxnSpLocks/>
              <a:endCxn id="28" idx="2"/>
            </p:cNvCxnSpPr>
            <p:nvPr/>
          </p:nvCxnSpPr>
          <p:spPr>
            <a:xfrm flipV="1">
              <a:off x="1381726" y="2236513"/>
              <a:ext cx="5768745" cy="596234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oval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2DCA40DF-0A09-7C41-B56F-D2D5743B593F}"/>
                </a:ext>
              </a:extLst>
            </p:cNvPr>
            <p:cNvCxnSpPr>
              <a:cxnSpLocks/>
              <a:endCxn id="28" idx="2"/>
            </p:cNvCxnSpPr>
            <p:nvPr/>
          </p:nvCxnSpPr>
          <p:spPr>
            <a:xfrm flipV="1">
              <a:off x="2135994" y="2236513"/>
              <a:ext cx="5014477" cy="596234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oval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C05B7385-4997-EB4C-8E47-F0F3647A6B53}"/>
                </a:ext>
              </a:extLst>
            </p:cNvPr>
            <p:cNvCxnSpPr>
              <a:cxnSpLocks/>
              <a:endCxn id="28" idx="2"/>
            </p:cNvCxnSpPr>
            <p:nvPr/>
          </p:nvCxnSpPr>
          <p:spPr>
            <a:xfrm flipV="1">
              <a:off x="2769336" y="2236513"/>
              <a:ext cx="4381135" cy="596234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oval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00E0ABD7-E65E-7A4C-8277-BCD883F8961E}"/>
                </a:ext>
              </a:extLst>
            </p:cNvPr>
            <p:cNvCxnSpPr>
              <a:cxnSpLocks/>
              <a:endCxn id="28" idx="2"/>
            </p:cNvCxnSpPr>
            <p:nvPr/>
          </p:nvCxnSpPr>
          <p:spPr>
            <a:xfrm flipV="1">
              <a:off x="3332827" y="2236513"/>
              <a:ext cx="3817644" cy="596234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oval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917A2243-A626-264B-931F-D2374515F11D}"/>
                </a:ext>
              </a:extLst>
            </p:cNvPr>
            <p:cNvCxnSpPr>
              <a:cxnSpLocks/>
              <a:endCxn id="28" idx="2"/>
            </p:cNvCxnSpPr>
            <p:nvPr/>
          </p:nvCxnSpPr>
          <p:spPr>
            <a:xfrm flipV="1">
              <a:off x="4044595" y="2236513"/>
              <a:ext cx="3105876" cy="596234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oval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D9BB99D3-AEE5-C64F-8430-C94BD32292C7}"/>
                </a:ext>
              </a:extLst>
            </p:cNvPr>
            <p:cNvCxnSpPr>
              <a:cxnSpLocks/>
              <a:endCxn id="28" idx="2"/>
            </p:cNvCxnSpPr>
            <p:nvPr/>
          </p:nvCxnSpPr>
          <p:spPr>
            <a:xfrm flipV="1">
              <a:off x="4712806" y="2236513"/>
              <a:ext cx="2437665" cy="596234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oval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D6517F39-DA68-7742-BC3A-75637950AEA6}"/>
                </a:ext>
              </a:extLst>
            </p:cNvPr>
            <p:cNvCxnSpPr>
              <a:cxnSpLocks/>
              <a:endCxn id="28" idx="2"/>
            </p:cNvCxnSpPr>
            <p:nvPr/>
          </p:nvCxnSpPr>
          <p:spPr>
            <a:xfrm flipV="1">
              <a:off x="5353878" y="2236513"/>
              <a:ext cx="1796593" cy="596234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oval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0389292F-C70F-044D-8FE3-8C5ECE15BBF5}"/>
                </a:ext>
              </a:extLst>
            </p:cNvPr>
            <p:cNvCxnSpPr>
              <a:cxnSpLocks/>
              <a:endCxn id="28" idx="2"/>
            </p:cNvCxnSpPr>
            <p:nvPr/>
          </p:nvCxnSpPr>
          <p:spPr>
            <a:xfrm flipV="1">
              <a:off x="806821" y="2236513"/>
              <a:ext cx="6343650" cy="1028442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oval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ECFC31BB-7E50-934F-9019-05ECF853A50F}"/>
                </a:ext>
              </a:extLst>
            </p:cNvPr>
            <p:cNvCxnSpPr>
              <a:cxnSpLocks/>
              <a:endCxn id="28" idx="2"/>
            </p:cNvCxnSpPr>
            <p:nvPr/>
          </p:nvCxnSpPr>
          <p:spPr>
            <a:xfrm flipV="1">
              <a:off x="1353660" y="2236513"/>
              <a:ext cx="5796811" cy="1028442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oval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00C6937B-4AD0-774A-AD6C-3EEBBB17AB20}"/>
                </a:ext>
              </a:extLst>
            </p:cNvPr>
            <p:cNvCxnSpPr>
              <a:cxnSpLocks/>
              <a:endCxn id="28" idx="2"/>
            </p:cNvCxnSpPr>
            <p:nvPr/>
          </p:nvCxnSpPr>
          <p:spPr>
            <a:xfrm flipV="1">
              <a:off x="2107928" y="2236513"/>
              <a:ext cx="5042543" cy="1028442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oval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93" name="Straight Arrow Connector 92">
              <a:extLst>
                <a:ext uri="{FF2B5EF4-FFF2-40B4-BE49-F238E27FC236}">
                  <a16:creationId xmlns:a16="http://schemas.microsoft.com/office/drawing/2014/main" id="{A99D85C7-CC88-2940-A8DE-80B159B45C56}"/>
                </a:ext>
              </a:extLst>
            </p:cNvPr>
            <p:cNvCxnSpPr>
              <a:cxnSpLocks/>
              <a:endCxn id="28" idx="2"/>
            </p:cNvCxnSpPr>
            <p:nvPr/>
          </p:nvCxnSpPr>
          <p:spPr>
            <a:xfrm flipV="1">
              <a:off x="2741270" y="2236513"/>
              <a:ext cx="4409201" cy="1028442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oval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2D1D79A4-1CF3-6B43-9918-3A739E645090}"/>
                </a:ext>
              </a:extLst>
            </p:cNvPr>
            <p:cNvCxnSpPr>
              <a:cxnSpLocks/>
              <a:endCxn id="28" idx="2"/>
            </p:cNvCxnSpPr>
            <p:nvPr/>
          </p:nvCxnSpPr>
          <p:spPr>
            <a:xfrm flipV="1">
              <a:off x="3304761" y="2236513"/>
              <a:ext cx="3845710" cy="1028442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oval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5620F135-6EDF-A646-9932-BC1784F14499}"/>
                </a:ext>
              </a:extLst>
            </p:cNvPr>
            <p:cNvCxnSpPr>
              <a:cxnSpLocks/>
              <a:endCxn id="28" idx="2"/>
            </p:cNvCxnSpPr>
            <p:nvPr/>
          </p:nvCxnSpPr>
          <p:spPr>
            <a:xfrm flipV="1">
              <a:off x="4016529" y="2236513"/>
              <a:ext cx="3133942" cy="1028442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oval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0E9D722B-6B07-8D4E-BB58-73226F105A9C}"/>
                </a:ext>
              </a:extLst>
            </p:cNvPr>
            <p:cNvCxnSpPr>
              <a:cxnSpLocks/>
              <a:endCxn id="28" idx="2"/>
            </p:cNvCxnSpPr>
            <p:nvPr/>
          </p:nvCxnSpPr>
          <p:spPr>
            <a:xfrm flipV="1">
              <a:off x="4684740" y="2236513"/>
              <a:ext cx="2465731" cy="1028442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oval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A31D6242-78CD-194F-A9AC-3DADC1D0C21D}"/>
                </a:ext>
              </a:extLst>
            </p:cNvPr>
            <p:cNvCxnSpPr>
              <a:cxnSpLocks/>
              <a:endCxn id="28" idx="2"/>
            </p:cNvCxnSpPr>
            <p:nvPr/>
          </p:nvCxnSpPr>
          <p:spPr>
            <a:xfrm flipV="1">
              <a:off x="5325812" y="2236513"/>
              <a:ext cx="1824659" cy="1028442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oval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06" name="Straight Arrow Connector 105">
              <a:extLst>
                <a:ext uri="{FF2B5EF4-FFF2-40B4-BE49-F238E27FC236}">
                  <a16:creationId xmlns:a16="http://schemas.microsoft.com/office/drawing/2014/main" id="{E7CE5D8C-43DA-0945-8C93-097F9C1BAE1F}"/>
                </a:ext>
              </a:extLst>
            </p:cNvPr>
            <p:cNvCxnSpPr>
              <a:cxnSpLocks/>
              <a:endCxn id="28" idx="2"/>
            </p:cNvCxnSpPr>
            <p:nvPr/>
          </p:nvCxnSpPr>
          <p:spPr>
            <a:xfrm flipV="1">
              <a:off x="774614" y="2236513"/>
              <a:ext cx="6375857" cy="1455978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oval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07" name="Straight Arrow Connector 106">
              <a:extLst>
                <a:ext uri="{FF2B5EF4-FFF2-40B4-BE49-F238E27FC236}">
                  <a16:creationId xmlns:a16="http://schemas.microsoft.com/office/drawing/2014/main" id="{E3DEEF2F-F4E1-5B44-8D7A-4ECC91ECC4D2}"/>
                </a:ext>
              </a:extLst>
            </p:cNvPr>
            <p:cNvCxnSpPr>
              <a:cxnSpLocks/>
              <a:endCxn id="28" idx="2"/>
            </p:cNvCxnSpPr>
            <p:nvPr/>
          </p:nvCxnSpPr>
          <p:spPr>
            <a:xfrm flipV="1">
              <a:off x="1321453" y="2236513"/>
              <a:ext cx="5829018" cy="1455978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oval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9E59FA05-47A7-DC44-A064-5C03D0185DC8}"/>
                </a:ext>
              </a:extLst>
            </p:cNvPr>
            <p:cNvCxnSpPr>
              <a:cxnSpLocks/>
              <a:endCxn id="28" idx="2"/>
            </p:cNvCxnSpPr>
            <p:nvPr/>
          </p:nvCxnSpPr>
          <p:spPr>
            <a:xfrm flipV="1">
              <a:off x="2075721" y="2236513"/>
              <a:ext cx="5074750" cy="1455978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oval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0B52DBE2-455A-DD45-A1B5-2ABB1464150F}"/>
                </a:ext>
              </a:extLst>
            </p:cNvPr>
            <p:cNvCxnSpPr>
              <a:cxnSpLocks/>
              <a:endCxn id="28" idx="2"/>
            </p:cNvCxnSpPr>
            <p:nvPr/>
          </p:nvCxnSpPr>
          <p:spPr>
            <a:xfrm flipV="1">
              <a:off x="2709063" y="2236513"/>
              <a:ext cx="4441408" cy="1455978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oval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id="{32EFD5C3-8B76-714C-A64D-BADAB21BC096}"/>
                </a:ext>
              </a:extLst>
            </p:cNvPr>
            <p:cNvCxnSpPr>
              <a:cxnSpLocks/>
              <a:endCxn id="28" idx="2"/>
            </p:cNvCxnSpPr>
            <p:nvPr/>
          </p:nvCxnSpPr>
          <p:spPr>
            <a:xfrm flipV="1">
              <a:off x="3272554" y="2236513"/>
              <a:ext cx="3877917" cy="1455978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oval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11" name="Straight Arrow Connector 110">
              <a:extLst>
                <a:ext uri="{FF2B5EF4-FFF2-40B4-BE49-F238E27FC236}">
                  <a16:creationId xmlns:a16="http://schemas.microsoft.com/office/drawing/2014/main" id="{243D5ECC-8854-E74F-95B8-7F1670BBFA7A}"/>
                </a:ext>
              </a:extLst>
            </p:cNvPr>
            <p:cNvCxnSpPr>
              <a:cxnSpLocks/>
              <a:endCxn id="28" idx="2"/>
            </p:cNvCxnSpPr>
            <p:nvPr/>
          </p:nvCxnSpPr>
          <p:spPr>
            <a:xfrm flipV="1">
              <a:off x="3984322" y="2236513"/>
              <a:ext cx="3166149" cy="1455978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oval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12" name="Straight Arrow Connector 111">
              <a:extLst>
                <a:ext uri="{FF2B5EF4-FFF2-40B4-BE49-F238E27FC236}">
                  <a16:creationId xmlns:a16="http://schemas.microsoft.com/office/drawing/2014/main" id="{2210442C-293C-4645-8274-6DD48DA99421}"/>
                </a:ext>
              </a:extLst>
            </p:cNvPr>
            <p:cNvCxnSpPr>
              <a:cxnSpLocks/>
              <a:endCxn id="28" idx="2"/>
            </p:cNvCxnSpPr>
            <p:nvPr/>
          </p:nvCxnSpPr>
          <p:spPr>
            <a:xfrm flipV="1">
              <a:off x="4652533" y="2236513"/>
              <a:ext cx="2497938" cy="1455978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oval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0632E76F-C6B6-994C-8713-9CBC03FAF291}"/>
                </a:ext>
              </a:extLst>
            </p:cNvPr>
            <p:cNvCxnSpPr>
              <a:cxnSpLocks/>
              <a:endCxn id="28" idx="2"/>
            </p:cNvCxnSpPr>
            <p:nvPr/>
          </p:nvCxnSpPr>
          <p:spPr>
            <a:xfrm flipV="1">
              <a:off x="5293605" y="2236513"/>
              <a:ext cx="1856866" cy="1455978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oval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22" name="Straight Arrow Connector 121">
              <a:extLst>
                <a:ext uri="{FF2B5EF4-FFF2-40B4-BE49-F238E27FC236}">
                  <a16:creationId xmlns:a16="http://schemas.microsoft.com/office/drawing/2014/main" id="{CDFB05ED-D7D0-D94B-908E-A207E0721D1C}"/>
                </a:ext>
              </a:extLst>
            </p:cNvPr>
            <p:cNvCxnSpPr>
              <a:cxnSpLocks/>
              <a:endCxn id="28" idx="2"/>
            </p:cNvCxnSpPr>
            <p:nvPr/>
          </p:nvCxnSpPr>
          <p:spPr>
            <a:xfrm flipV="1">
              <a:off x="729155" y="2236513"/>
              <a:ext cx="6421316" cy="1886452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oval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23" name="Straight Arrow Connector 122">
              <a:extLst>
                <a:ext uri="{FF2B5EF4-FFF2-40B4-BE49-F238E27FC236}">
                  <a16:creationId xmlns:a16="http://schemas.microsoft.com/office/drawing/2014/main" id="{BC046DE7-29B6-C947-A589-8E5C0FED4749}"/>
                </a:ext>
              </a:extLst>
            </p:cNvPr>
            <p:cNvCxnSpPr>
              <a:cxnSpLocks/>
              <a:endCxn id="28" idx="2"/>
            </p:cNvCxnSpPr>
            <p:nvPr/>
          </p:nvCxnSpPr>
          <p:spPr>
            <a:xfrm flipV="1">
              <a:off x="1275994" y="2236513"/>
              <a:ext cx="5874477" cy="1886452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oval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42D78F27-93EF-D142-A09E-EFF98196DE96}"/>
                </a:ext>
              </a:extLst>
            </p:cNvPr>
            <p:cNvCxnSpPr>
              <a:cxnSpLocks/>
              <a:endCxn id="28" idx="2"/>
            </p:cNvCxnSpPr>
            <p:nvPr/>
          </p:nvCxnSpPr>
          <p:spPr>
            <a:xfrm flipV="1">
              <a:off x="2030262" y="2236513"/>
              <a:ext cx="5120209" cy="1886452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oval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25" name="Straight Arrow Connector 124">
              <a:extLst>
                <a:ext uri="{FF2B5EF4-FFF2-40B4-BE49-F238E27FC236}">
                  <a16:creationId xmlns:a16="http://schemas.microsoft.com/office/drawing/2014/main" id="{B92394B1-2ED0-1D4D-90AE-119E7C726AFD}"/>
                </a:ext>
              </a:extLst>
            </p:cNvPr>
            <p:cNvCxnSpPr>
              <a:cxnSpLocks/>
              <a:endCxn id="28" idx="2"/>
            </p:cNvCxnSpPr>
            <p:nvPr/>
          </p:nvCxnSpPr>
          <p:spPr>
            <a:xfrm flipV="1">
              <a:off x="2663604" y="2236513"/>
              <a:ext cx="4486867" cy="1886452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oval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26" name="Straight Arrow Connector 125">
              <a:extLst>
                <a:ext uri="{FF2B5EF4-FFF2-40B4-BE49-F238E27FC236}">
                  <a16:creationId xmlns:a16="http://schemas.microsoft.com/office/drawing/2014/main" id="{B313E2F8-A466-EB43-AAB6-60D6FA4E6271}"/>
                </a:ext>
              </a:extLst>
            </p:cNvPr>
            <p:cNvCxnSpPr>
              <a:cxnSpLocks/>
              <a:endCxn id="28" idx="2"/>
            </p:cNvCxnSpPr>
            <p:nvPr/>
          </p:nvCxnSpPr>
          <p:spPr>
            <a:xfrm flipV="1">
              <a:off x="3227095" y="2236513"/>
              <a:ext cx="3923376" cy="1886452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oval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27" name="Straight Arrow Connector 126">
              <a:extLst>
                <a:ext uri="{FF2B5EF4-FFF2-40B4-BE49-F238E27FC236}">
                  <a16:creationId xmlns:a16="http://schemas.microsoft.com/office/drawing/2014/main" id="{562753F5-8ADD-AD46-923E-71927D71CCF2}"/>
                </a:ext>
              </a:extLst>
            </p:cNvPr>
            <p:cNvCxnSpPr>
              <a:cxnSpLocks/>
              <a:endCxn id="28" idx="2"/>
            </p:cNvCxnSpPr>
            <p:nvPr/>
          </p:nvCxnSpPr>
          <p:spPr>
            <a:xfrm flipV="1">
              <a:off x="3938863" y="2236513"/>
              <a:ext cx="3211608" cy="1886452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oval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28" name="Straight Arrow Connector 127">
              <a:extLst>
                <a:ext uri="{FF2B5EF4-FFF2-40B4-BE49-F238E27FC236}">
                  <a16:creationId xmlns:a16="http://schemas.microsoft.com/office/drawing/2014/main" id="{21D3CB69-4530-474F-9220-F928A4C07AF4}"/>
                </a:ext>
              </a:extLst>
            </p:cNvPr>
            <p:cNvCxnSpPr>
              <a:cxnSpLocks/>
              <a:endCxn id="28" idx="2"/>
            </p:cNvCxnSpPr>
            <p:nvPr/>
          </p:nvCxnSpPr>
          <p:spPr>
            <a:xfrm flipV="1">
              <a:off x="4607074" y="2236513"/>
              <a:ext cx="2543397" cy="1886452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oval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29" name="Straight Arrow Connector 128">
              <a:extLst>
                <a:ext uri="{FF2B5EF4-FFF2-40B4-BE49-F238E27FC236}">
                  <a16:creationId xmlns:a16="http://schemas.microsoft.com/office/drawing/2014/main" id="{BEF3160A-C7CA-4A47-8E8C-DE4C30049DE7}"/>
                </a:ext>
              </a:extLst>
            </p:cNvPr>
            <p:cNvCxnSpPr>
              <a:cxnSpLocks/>
              <a:endCxn id="28" idx="2"/>
            </p:cNvCxnSpPr>
            <p:nvPr/>
          </p:nvCxnSpPr>
          <p:spPr>
            <a:xfrm flipV="1">
              <a:off x="5248146" y="2236513"/>
              <a:ext cx="1902325" cy="1886452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oval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46" name="Straight Arrow Connector 145">
              <a:extLst>
                <a:ext uri="{FF2B5EF4-FFF2-40B4-BE49-F238E27FC236}">
                  <a16:creationId xmlns:a16="http://schemas.microsoft.com/office/drawing/2014/main" id="{BE025195-AF1D-3C4D-81FD-47FC6BA47C38}"/>
                </a:ext>
              </a:extLst>
            </p:cNvPr>
            <p:cNvCxnSpPr>
              <a:cxnSpLocks/>
              <a:endCxn id="28" idx="2"/>
            </p:cNvCxnSpPr>
            <p:nvPr/>
          </p:nvCxnSpPr>
          <p:spPr>
            <a:xfrm flipV="1">
              <a:off x="774614" y="2236513"/>
              <a:ext cx="6375857" cy="2290928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oval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47" name="Straight Arrow Connector 146">
              <a:extLst>
                <a:ext uri="{FF2B5EF4-FFF2-40B4-BE49-F238E27FC236}">
                  <a16:creationId xmlns:a16="http://schemas.microsoft.com/office/drawing/2014/main" id="{F04A5B61-CECA-B04D-9603-EC0BFCD3B16E}"/>
                </a:ext>
              </a:extLst>
            </p:cNvPr>
            <p:cNvCxnSpPr>
              <a:cxnSpLocks/>
              <a:endCxn id="28" idx="2"/>
            </p:cNvCxnSpPr>
            <p:nvPr/>
          </p:nvCxnSpPr>
          <p:spPr>
            <a:xfrm flipV="1">
              <a:off x="1321453" y="2236513"/>
              <a:ext cx="5829018" cy="2290928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oval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48" name="Straight Arrow Connector 147">
              <a:extLst>
                <a:ext uri="{FF2B5EF4-FFF2-40B4-BE49-F238E27FC236}">
                  <a16:creationId xmlns:a16="http://schemas.microsoft.com/office/drawing/2014/main" id="{126522CB-E68D-B743-A49E-6B3D186BB08E}"/>
                </a:ext>
              </a:extLst>
            </p:cNvPr>
            <p:cNvCxnSpPr>
              <a:cxnSpLocks/>
              <a:endCxn id="28" idx="2"/>
            </p:cNvCxnSpPr>
            <p:nvPr/>
          </p:nvCxnSpPr>
          <p:spPr>
            <a:xfrm flipV="1">
              <a:off x="2075721" y="2236513"/>
              <a:ext cx="5074750" cy="2290928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oval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49" name="Straight Arrow Connector 148">
              <a:extLst>
                <a:ext uri="{FF2B5EF4-FFF2-40B4-BE49-F238E27FC236}">
                  <a16:creationId xmlns:a16="http://schemas.microsoft.com/office/drawing/2014/main" id="{31495083-71B5-924C-865D-E42750645A17}"/>
                </a:ext>
              </a:extLst>
            </p:cNvPr>
            <p:cNvCxnSpPr>
              <a:cxnSpLocks/>
              <a:endCxn id="28" idx="2"/>
            </p:cNvCxnSpPr>
            <p:nvPr/>
          </p:nvCxnSpPr>
          <p:spPr>
            <a:xfrm flipV="1">
              <a:off x="2709063" y="2236513"/>
              <a:ext cx="4441408" cy="2290928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oval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50" name="Straight Arrow Connector 149">
              <a:extLst>
                <a:ext uri="{FF2B5EF4-FFF2-40B4-BE49-F238E27FC236}">
                  <a16:creationId xmlns:a16="http://schemas.microsoft.com/office/drawing/2014/main" id="{7D701E1C-13C7-F644-A636-65DDA2F9CB50}"/>
                </a:ext>
              </a:extLst>
            </p:cNvPr>
            <p:cNvCxnSpPr>
              <a:cxnSpLocks/>
              <a:endCxn id="28" idx="2"/>
            </p:cNvCxnSpPr>
            <p:nvPr/>
          </p:nvCxnSpPr>
          <p:spPr>
            <a:xfrm flipV="1">
              <a:off x="3272554" y="2236513"/>
              <a:ext cx="3877917" cy="2290928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oval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51" name="Straight Arrow Connector 150">
              <a:extLst>
                <a:ext uri="{FF2B5EF4-FFF2-40B4-BE49-F238E27FC236}">
                  <a16:creationId xmlns:a16="http://schemas.microsoft.com/office/drawing/2014/main" id="{2EE081CA-1A59-374A-B741-D89E9999D656}"/>
                </a:ext>
              </a:extLst>
            </p:cNvPr>
            <p:cNvCxnSpPr>
              <a:cxnSpLocks/>
              <a:endCxn id="28" idx="2"/>
            </p:cNvCxnSpPr>
            <p:nvPr/>
          </p:nvCxnSpPr>
          <p:spPr>
            <a:xfrm flipV="1">
              <a:off x="3984322" y="2236513"/>
              <a:ext cx="3166149" cy="2290928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oval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52" name="Straight Arrow Connector 151">
              <a:extLst>
                <a:ext uri="{FF2B5EF4-FFF2-40B4-BE49-F238E27FC236}">
                  <a16:creationId xmlns:a16="http://schemas.microsoft.com/office/drawing/2014/main" id="{83D3813B-96AB-3A42-A579-6847811974AF}"/>
                </a:ext>
              </a:extLst>
            </p:cNvPr>
            <p:cNvCxnSpPr>
              <a:cxnSpLocks/>
              <a:endCxn id="28" idx="2"/>
            </p:cNvCxnSpPr>
            <p:nvPr/>
          </p:nvCxnSpPr>
          <p:spPr>
            <a:xfrm flipV="1">
              <a:off x="4652533" y="2236513"/>
              <a:ext cx="2497938" cy="2290928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oval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53" name="Straight Arrow Connector 152">
              <a:extLst>
                <a:ext uri="{FF2B5EF4-FFF2-40B4-BE49-F238E27FC236}">
                  <a16:creationId xmlns:a16="http://schemas.microsoft.com/office/drawing/2014/main" id="{88B9224F-285F-2246-91A8-941102BC38F7}"/>
                </a:ext>
              </a:extLst>
            </p:cNvPr>
            <p:cNvCxnSpPr>
              <a:cxnSpLocks/>
              <a:endCxn id="28" idx="2"/>
            </p:cNvCxnSpPr>
            <p:nvPr/>
          </p:nvCxnSpPr>
          <p:spPr>
            <a:xfrm flipV="1">
              <a:off x="5293605" y="2236513"/>
              <a:ext cx="1856866" cy="2290928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oval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62" name="Straight Arrow Connector 161">
              <a:extLst>
                <a:ext uri="{FF2B5EF4-FFF2-40B4-BE49-F238E27FC236}">
                  <a16:creationId xmlns:a16="http://schemas.microsoft.com/office/drawing/2014/main" id="{C69D033D-17EA-E845-AFF9-B3D76EF7BBA5}"/>
                </a:ext>
              </a:extLst>
            </p:cNvPr>
            <p:cNvCxnSpPr>
              <a:cxnSpLocks/>
              <a:endCxn id="28" idx="2"/>
            </p:cNvCxnSpPr>
            <p:nvPr/>
          </p:nvCxnSpPr>
          <p:spPr>
            <a:xfrm flipV="1">
              <a:off x="793854" y="2236513"/>
              <a:ext cx="6356617" cy="2720912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oval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63" name="Straight Arrow Connector 162">
              <a:extLst>
                <a:ext uri="{FF2B5EF4-FFF2-40B4-BE49-F238E27FC236}">
                  <a16:creationId xmlns:a16="http://schemas.microsoft.com/office/drawing/2014/main" id="{8E513E7D-1CE8-CA4F-BF20-B383325E18D2}"/>
                </a:ext>
              </a:extLst>
            </p:cNvPr>
            <p:cNvCxnSpPr>
              <a:cxnSpLocks/>
              <a:endCxn id="28" idx="2"/>
            </p:cNvCxnSpPr>
            <p:nvPr/>
          </p:nvCxnSpPr>
          <p:spPr>
            <a:xfrm flipV="1">
              <a:off x="1340693" y="2236513"/>
              <a:ext cx="5809778" cy="2720912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oval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64" name="Straight Arrow Connector 163">
              <a:extLst>
                <a:ext uri="{FF2B5EF4-FFF2-40B4-BE49-F238E27FC236}">
                  <a16:creationId xmlns:a16="http://schemas.microsoft.com/office/drawing/2014/main" id="{FE16545E-E662-0644-96D7-BC530F68EDF9}"/>
                </a:ext>
              </a:extLst>
            </p:cNvPr>
            <p:cNvCxnSpPr>
              <a:cxnSpLocks/>
              <a:endCxn id="28" idx="2"/>
            </p:cNvCxnSpPr>
            <p:nvPr/>
          </p:nvCxnSpPr>
          <p:spPr>
            <a:xfrm flipV="1">
              <a:off x="2094961" y="2236513"/>
              <a:ext cx="5055510" cy="2720912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oval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65" name="Straight Arrow Connector 164">
              <a:extLst>
                <a:ext uri="{FF2B5EF4-FFF2-40B4-BE49-F238E27FC236}">
                  <a16:creationId xmlns:a16="http://schemas.microsoft.com/office/drawing/2014/main" id="{68AB8D89-E814-EC48-8C8A-BA51E382B866}"/>
                </a:ext>
              </a:extLst>
            </p:cNvPr>
            <p:cNvCxnSpPr>
              <a:cxnSpLocks/>
              <a:endCxn id="28" idx="2"/>
            </p:cNvCxnSpPr>
            <p:nvPr/>
          </p:nvCxnSpPr>
          <p:spPr>
            <a:xfrm flipV="1">
              <a:off x="2728303" y="2236513"/>
              <a:ext cx="4422168" cy="2720912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oval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66" name="Straight Arrow Connector 165">
              <a:extLst>
                <a:ext uri="{FF2B5EF4-FFF2-40B4-BE49-F238E27FC236}">
                  <a16:creationId xmlns:a16="http://schemas.microsoft.com/office/drawing/2014/main" id="{2600C594-471A-2147-9390-44F05190F241}"/>
                </a:ext>
              </a:extLst>
            </p:cNvPr>
            <p:cNvCxnSpPr>
              <a:cxnSpLocks/>
              <a:endCxn id="28" idx="2"/>
            </p:cNvCxnSpPr>
            <p:nvPr/>
          </p:nvCxnSpPr>
          <p:spPr>
            <a:xfrm flipV="1">
              <a:off x="3291794" y="2236513"/>
              <a:ext cx="3858677" cy="2720912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oval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67" name="Straight Arrow Connector 166">
              <a:extLst>
                <a:ext uri="{FF2B5EF4-FFF2-40B4-BE49-F238E27FC236}">
                  <a16:creationId xmlns:a16="http://schemas.microsoft.com/office/drawing/2014/main" id="{4FC2A789-9EA2-CB44-8856-AEFDF662B86D}"/>
                </a:ext>
              </a:extLst>
            </p:cNvPr>
            <p:cNvCxnSpPr>
              <a:cxnSpLocks/>
              <a:endCxn id="28" idx="2"/>
            </p:cNvCxnSpPr>
            <p:nvPr/>
          </p:nvCxnSpPr>
          <p:spPr>
            <a:xfrm flipV="1">
              <a:off x="4003562" y="2236513"/>
              <a:ext cx="3146909" cy="2720912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oval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68" name="Straight Arrow Connector 167">
              <a:extLst>
                <a:ext uri="{FF2B5EF4-FFF2-40B4-BE49-F238E27FC236}">
                  <a16:creationId xmlns:a16="http://schemas.microsoft.com/office/drawing/2014/main" id="{411C6F67-95B2-DD44-B65C-AB479F93569A}"/>
                </a:ext>
              </a:extLst>
            </p:cNvPr>
            <p:cNvCxnSpPr>
              <a:cxnSpLocks/>
              <a:endCxn id="28" idx="2"/>
            </p:cNvCxnSpPr>
            <p:nvPr/>
          </p:nvCxnSpPr>
          <p:spPr>
            <a:xfrm flipV="1">
              <a:off x="4671773" y="2236513"/>
              <a:ext cx="2478698" cy="2720912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oval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69" name="Straight Arrow Connector 168">
              <a:extLst>
                <a:ext uri="{FF2B5EF4-FFF2-40B4-BE49-F238E27FC236}">
                  <a16:creationId xmlns:a16="http://schemas.microsoft.com/office/drawing/2014/main" id="{E34BED4B-3487-A246-88E0-3681CC13F35B}"/>
                </a:ext>
              </a:extLst>
            </p:cNvPr>
            <p:cNvCxnSpPr>
              <a:cxnSpLocks/>
              <a:endCxn id="28" idx="2"/>
            </p:cNvCxnSpPr>
            <p:nvPr/>
          </p:nvCxnSpPr>
          <p:spPr>
            <a:xfrm flipV="1">
              <a:off x="5312845" y="2236513"/>
              <a:ext cx="1837626" cy="2720912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oval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78" name="Straight Arrow Connector 177">
              <a:extLst>
                <a:ext uri="{FF2B5EF4-FFF2-40B4-BE49-F238E27FC236}">
                  <a16:creationId xmlns:a16="http://schemas.microsoft.com/office/drawing/2014/main" id="{AA0DF1C6-D381-3C46-81E3-3C4B24289D4B}"/>
                </a:ext>
              </a:extLst>
            </p:cNvPr>
            <p:cNvCxnSpPr>
              <a:cxnSpLocks/>
              <a:endCxn id="28" idx="2"/>
            </p:cNvCxnSpPr>
            <p:nvPr/>
          </p:nvCxnSpPr>
          <p:spPr>
            <a:xfrm flipV="1">
              <a:off x="750878" y="2236513"/>
              <a:ext cx="6399593" cy="3144426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oval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79" name="Straight Arrow Connector 178">
              <a:extLst>
                <a:ext uri="{FF2B5EF4-FFF2-40B4-BE49-F238E27FC236}">
                  <a16:creationId xmlns:a16="http://schemas.microsoft.com/office/drawing/2014/main" id="{57FE514B-FB28-0547-91DF-2D21A64495BA}"/>
                </a:ext>
              </a:extLst>
            </p:cNvPr>
            <p:cNvCxnSpPr>
              <a:cxnSpLocks/>
              <a:endCxn id="28" idx="2"/>
            </p:cNvCxnSpPr>
            <p:nvPr/>
          </p:nvCxnSpPr>
          <p:spPr>
            <a:xfrm flipV="1">
              <a:off x="1297717" y="2236513"/>
              <a:ext cx="5852754" cy="3144426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oval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80" name="Straight Arrow Connector 179">
              <a:extLst>
                <a:ext uri="{FF2B5EF4-FFF2-40B4-BE49-F238E27FC236}">
                  <a16:creationId xmlns:a16="http://schemas.microsoft.com/office/drawing/2014/main" id="{6413989A-86B8-2F42-8969-0A4BCC49D577}"/>
                </a:ext>
              </a:extLst>
            </p:cNvPr>
            <p:cNvCxnSpPr>
              <a:cxnSpLocks/>
              <a:endCxn id="28" idx="2"/>
            </p:cNvCxnSpPr>
            <p:nvPr/>
          </p:nvCxnSpPr>
          <p:spPr>
            <a:xfrm flipV="1">
              <a:off x="2051985" y="2236513"/>
              <a:ext cx="5098486" cy="3144426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oval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81" name="Straight Arrow Connector 180">
              <a:extLst>
                <a:ext uri="{FF2B5EF4-FFF2-40B4-BE49-F238E27FC236}">
                  <a16:creationId xmlns:a16="http://schemas.microsoft.com/office/drawing/2014/main" id="{D2E14D67-B561-8146-9F66-1AA6E0D018A1}"/>
                </a:ext>
              </a:extLst>
            </p:cNvPr>
            <p:cNvCxnSpPr>
              <a:cxnSpLocks/>
              <a:endCxn id="28" idx="2"/>
            </p:cNvCxnSpPr>
            <p:nvPr/>
          </p:nvCxnSpPr>
          <p:spPr>
            <a:xfrm flipV="1">
              <a:off x="2685327" y="2236513"/>
              <a:ext cx="4465144" cy="3144426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oval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82" name="Straight Arrow Connector 181">
              <a:extLst>
                <a:ext uri="{FF2B5EF4-FFF2-40B4-BE49-F238E27FC236}">
                  <a16:creationId xmlns:a16="http://schemas.microsoft.com/office/drawing/2014/main" id="{74D7C04A-B451-9341-A04A-E7C5A41F38CE}"/>
                </a:ext>
              </a:extLst>
            </p:cNvPr>
            <p:cNvCxnSpPr>
              <a:cxnSpLocks/>
              <a:endCxn id="28" idx="2"/>
            </p:cNvCxnSpPr>
            <p:nvPr/>
          </p:nvCxnSpPr>
          <p:spPr>
            <a:xfrm flipV="1">
              <a:off x="3248818" y="2236513"/>
              <a:ext cx="3901653" cy="3144426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oval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83" name="Straight Arrow Connector 182">
              <a:extLst>
                <a:ext uri="{FF2B5EF4-FFF2-40B4-BE49-F238E27FC236}">
                  <a16:creationId xmlns:a16="http://schemas.microsoft.com/office/drawing/2014/main" id="{CC050723-BC01-1B49-88E7-EECC30A097E7}"/>
                </a:ext>
              </a:extLst>
            </p:cNvPr>
            <p:cNvCxnSpPr>
              <a:cxnSpLocks/>
              <a:endCxn id="28" idx="2"/>
            </p:cNvCxnSpPr>
            <p:nvPr/>
          </p:nvCxnSpPr>
          <p:spPr>
            <a:xfrm flipV="1">
              <a:off x="3960586" y="2236513"/>
              <a:ext cx="3189885" cy="3144426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oval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84" name="Straight Arrow Connector 183">
              <a:extLst>
                <a:ext uri="{FF2B5EF4-FFF2-40B4-BE49-F238E27FC236}">
                  <a16:creationId xmlns:a16="http://schemas.microsoft.com/office/drawing/2014/main" id="{916B4371-6EB0-1944-BFF2-830FF036F8CC}"/>
                </a:ext>
              </a:extLst>
            </p:cNvPr>
            <p:cNvCxnSpPr>
              <a:cxnSpLocks/>
              <a:endCxn id="28" idx="2"/>
            </p:cNvCxnSpPr>
            <p:nvPr/>
          </p:nvCxnSpPr>
          <p:spPr>
            <a:xfrm flipV="1">
              <a:off x="4628797" y="2236513"/>
              <a:ext cx="2521674" cy="3144426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oval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85" name="Straight Arrow Connector 184">
              <a:extLst>
                <a:ext uri="{FF2B5EF4-FFF2-40B4-BE49-F238E27FC236}">
                  <a16:creationId xmlns:a16="http://schemas.microsoft.com/office/drawing/2014/main" id="{2E9582FD-3C22-824F-944E-2508A257FB7F}"/>
                </a:ext>
              </a:extLst>
            </p:cNvPr>
            <p:cNvCxnSpPr>
              <a:cxnSpLocks/>
              <a:endCxn id="28" idx="2"/>
            </p:cNvCxnSpPr>
            <p:nvPr/>
          </p:nvCxnSpPr>
          <p:spPr>
            <a:xfrm flipV="1">
              <a:off x="5269869" y="2236513"/>
              <a:ext cx="1880602" cy="3144426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oval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197" name="TextBox 196">
            <a:extLst>
              <a:ext uri="{FF2B5EF4-FFF2-40B4-BE49-F238E27FC236}">
                <a16:creationId xmlns:a16="http://schemas.microsoft.com/office/drawing/2014/main" id="{A6672072-AF09-914F-918D-0BD4DEDC7263}"/>
              </a:ext>
            </a:extLst>
          </p:cNvPr>
          <p:cNvSpPr txBox="1"/>
          <p:nvPr/>
        </p:nvSpPr>
        <p:spPr>
          <a:xfrm>
            <a:off x="7937414" y="2932918"/>
            <a:ext cx="3595681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dirty="0"/>
              <a:t>Learns to detect cats in top left corner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9F6BAD47-ABF0-AE48-B44C-E069D8267170}"/>
              </a:ext>
            </a:extLst>
          </p:cNvPr>
          <p:cNvSpPr txBox="1"/>
          <p:nvPr/>
        </p:nvSpPr>
        <p:spPr>
          <a:xfrm>
            <a:off x="7946056" y="3882696"/>
            <a:ext cx="3595681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dirty="0"/>
              <a:t>Changes in position would require a new hidden unit.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42E82E-904C-9943-8250-06D58B3F37B4}"/>
              </a:ext>
            </a:extLst>
          </p:cNvPr>
          <p:cNvSpPr txBox="1"/>
          <p:nvPr/>
        </p:nvSpPr>
        <p:spPr>
          <a:xfrm>
            <a:off x="7965025" y="4830258"/>
            <a:ext cx="2987496" cy="83099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400" dirty="0"/>
              <a:t>Doesn’t capture spatial invariance.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1BDDA9AC-7092-CF4F-AAEA-0407EC92D75F}"/>
              </a:ext>
            </a:extLst>
          </p:cNvPr>
          <p:cNvSpPr txBox="1"/>
          <p:nvPr/>
        </p:nvSpPr>
        <p:spPr>
          <a:xfrm>
            <a:off x="7946056" y="2264683"/>
            <a:ext cx="3595681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dirty="0"/>
              <a:t>Many parameters!</a:t>
            </a:r>
          </a:p>
        </p:txBody>
      </p:sp>
    </p:spTree>
    <p:extLst>
      <p:ext uri="{BB962C8B-B14F-4D97-AF65-F5344CB8AC3E}">
        <p14:creationId xmlns:p14="http://schemas.microsoft.com/office/powerpoint/2010/main" val="29712626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09D185B5-8998-244C-9591-71D13A5BB101}"/>
              </a:ext>
            </a:extLst>
          </p:cNvPr>
          <p:cNvSpPr/>
          <p:nvPr/>
        </p:nvSpPr>
        <p:spPr>
          <a:xfrm>
            <a:off x="487055" y="2255765"/>
            <a:ext cx="5295045" cy="3255023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Triangle 113">
            <a:extLst>
              <a:ext uri="{FF2B5EF4-FFF2-40B4-BE49-F238E27FC236}">
                <a16:creationId xmlns:a16="http://schemas.microsoft.com/office/drawing/2014/main" id="{7B46CB52-6692-9C40-9E50-9AC423238160}"/>
              </a:ext>
            </a:extLst>
          </p:cNvPr>
          <p:cNvSpPr/>
          <p:nvPr/>
        </p:nvSpPr>
        <p:spPr>
          <a:xfrm>
            <a:off x="1093029" y="2420673"/>
            <a:ext cx="1994452" cy="974037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0D2ECABB-97A4-5044-9BD9-4ED18ADA551D}"/>
              </a:ext>
            </a:extLst>
          </p:cNvPr>
          <p:cNvGrpSpPr/>
          <p:nvPr/>
        </p:nvGrpSpPr>
        <p:grpSpPr>
          <a:xfrm>
            <a:off x="1093029" y="2254462"/>
            <a:ext cx="2022249" cy="1201433"/>
            <a:chOff x="1093029" y="2254462"/>
            <a:chExt cx="2022249" cy="1201433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475AF7F-A873-EC45-B0F5-3E0E5B559379}"/>
                </a:ext>
              </a:extLst>
            </p:cNvPr>
            <p:cNvSpPr/>
            <p:nvPr/>
          </p:nvSpPr>
          <p:spPr>
            <a:xfrm>
              <a:off x="1093029" y="3077776"/>
              <a:ext cx="664817" cy="3781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955D7A63-49E2-DD4B-8E46-2E1E6B1312DE}"/>
                </a:ext>
              </a:extLst>
            </p:cNvPr>
            <p:cNvSpPr/>
            <p:nvPr/>
          </p:nvSpPr>
          <p:spPr>
            <a:xfrm>
              <a:off x="1745091" y="3075740"/>
              <a:ext cx="664817" cy="3781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F15F7B71-2186-CC4B-BA6E-A5D744F09743}"/>
                </a:ext>
              </a:extLst>
            </p:cNvPr>
            <p:cNvSpPr/>
            <p:nvPr/>
          </p:nvSpPr>
          <p:spPr>
            <a:xfrm>
              <a:off x="1769676" y="2657165"/>
              <a:ext cx="664817" cy="3781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D4DC7FB8-0278-2D49-A609-91566DC410AF}"/>
                </a:ext>
              </a:extLst>
            </p:cNvPr>
            <p:cNvSpPr/>
            <p:nvPr/>
          </p:nvSpPr>
          <p:spPr>
            <a:xfrm>
              <a:off x="1779989" y="2254462"/>
              <a:ext cx="664817" cy="3781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B3726B57-63F9-E64C-BF59-78065A37DA4C}"/>
                </a:ext>
              </a:extLst>
            </p:cNvPr>
            <p:cNvSpPr/>
            <p:nvPr/>
          </p:nvSpPr>
          <p:spPr>
            <a:xfrm>
              <a:off x="2432379" y="3076838"/>
              <a:ext cx="664817" cy="3781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683B00A2-25A4-4F46-99AA-BFFD8B4CCEAD}"/>
                </a:ext>
              </a:extLst>
            </p:cNvPr>
            <p:cNvSpPr/>
            <p:nvPr/>
          </p:nvSpPr>
          <p:spPr>
            <a:xfrm>
              <a:off x="1097888" y="2658176"/>
              <a:ext cx="664817" cy="37811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54E443D2-8189-CF49-9EA4-8151B151D9ED}"/>
                </a:ext>
              </a:extLst>
            </p:cNvPr>
            <p:cNvSpPr/>
            <p:nvPr/>
          </p:nvSpPr>
          <p:spPr>
            <a:xfrm>
              <a:off x="2450461" y="2666239"/>
              <a:ext cx="664817" cy="37811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841476C6-7288-FC48-8C0E-44AEC3E24D99}"/>
              </a:ext>
            </a:extLst>
          </p:cNvPr>
          <p:cNvGrpSpPr/>
          <p:nvPr/>
        </p:nvGrpSpPr>
        <p:grpSpPr>
          <a:xfrm>
            <a:off x="425603" y="2241276"/>
            <a:ext cx="5430632" cy="3298137"/>
            <a:chOff x="425603" y="2241276"/>
            <a:chExt cx="5430632" cy="3298137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96A28BA4-4EB6-7441-82BC-0AEA61F623FC}"/>
                </a:ext>
              </a:extLst>
            </p:cNvPr>
            <p:cNvGrpSpPr/>
            <p:nvPr/>
          </p:nvGrpSpPr>
          <p:grpSpPr>
            <a:xfrm>
              <a:off x="425603" y="2643806"/>
              <a:ext cx="5430632" cy="2504664"/>
              <a:chOff x="644538" y="3001615"/>
              <a:chExt cx="5430632" cy="2504664"/>
            </a:xfrm>
          </p:grpSpPr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0FC3D5F1-CFAA-864E-99B7-6A3282E675A1}"/>
                  </a:ext>
                </a:extLst>
              </p:cNvPr>
              <p:cNvCxnSpPr/>
              <p:nvPr/>
            </p:nvCxnSpPr>
            <p:spPr>
              <a:xfrm>
                <a:off x="644538" y="3001615"/>
                <a:ext cx="5430632" cy="0"/>
              </a:xfrm>
              <a:prstGeom prst="line">
                <a:avLst/>
              </a:prstGeom>
              <a:ln w="571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50BDCE30-8812-DE41-AE5A-E00B9543541D}"/>
                  </a:ext>
                </a:extLst>
              </p:cNvPr>
              <p:cNvCxnSpPr/>
              <p:nvPr/>
            </p:nvCxnSpPr>
            <p:spPr>
              <a:xfrm>
                <a:off x="644538" y="3419059"/>
                <a:ext cx="5430632" cy="0"/>
              </a:xfrm>
              <a:prstGeom prst="line">
                <a:avLst/>
              </a:prstGeom>
              <a:ln w="571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C7896695-FAE7-CB47-BE10-601980A3502E}"/>
                  </a:ext>
                </a:extLst>
              </p:cNvPr>
              <p:cNvCxnSpPr/>
              <p:nvPr/>
            </p:nvCxnSpPr>
            <p:spPr>
              <a:xfrm>
                <a:off x="644538" y="3836503"/>
                <a:ext cx="5430632" cy="0"/>
              </a:xfrm>
              <a:prstGeom prst="line">
                <a:avLst/>
              </a:prstGeom>
              <a:ln w="571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E9465506-529D-DB4E-8F1C-3BFDC8F5AC56}"/>
                  </a:ext>
                </a:extLst>
              </p:cNvPr>
              <p:cNvCxnSpPr/>
              <p:nvPr/>
            </p:nvCxnSpPr>
            <p:spPr>
              <a:xfrm>
                <a:off x="644538" y="4253947"/>
                <a:ext cx="5430632" cy="0"/>
              </a:xfrm>
              <a:prstGeom prst="line">
                <a:avLst/>
              </a:prstGeom>
              <a:ln w="571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900D923A-63D0-A44B-9358-FF45DD98C859}"/>
                  </a:ext>
                </a:extLst>
              </p:cNvPr>
              <p:cNvCxnSpPr/>
              <p:nvPr/>
            </p:nvCxnSpPr>
            <p:spPr>
              <a:xfrm>
                <a:off x="644538" y="4671391"/>
                <a:ext cx="5430632" cy="0"/>
              </a:xfrm>
              <a:prstGeom prst="line">
                <a:avLst/>
              </a:prstGeom>
              <a:ln w="571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EE471FCA-0E5E-0E41-8716-1BCA75347C7E}"/>
                  </a:ext>
                </a:extLst>
              </p:cNvPr>
              <p:cNvCxnSpPr/>
              <p:nvPr/>
            </p:nvCxnSpPr>
            <p:spPr>
              <a:xfrm>
                <a:off x="644538" y="5088835"/>
                <a:ext cx="5430632" cy="0"/>
              </a:xfrm>
              <a:prstGeom prst="line">
                <a:avLst/>
              </a:prstGeom>
              <a:ln w="571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B9B8D2C1-61DF-C44E-B425-79DEB053AF7E}"/>
                  </a:ext>
                </a:extLst>
              </p:cNvPr>
              <p:cNvCxnSpPr/>
              <p:nvPr/>
            </p:nvCxnSpPr>
            <p:spPr>
              <a:xfrm>
                <a:off x="644538" y="5506279"/>
                <a:ext cx="5430632" cy="0"/>
              </a:xfrm>
              <a:prstGeom prst="line">
                <a:avLst/>
              </a:prstGeom>
              <a:ln w="571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28F4DE19-DD03-7A4E-8B93-1466851E6342}"/>
                </a:ext>
              </a:extLst>
            </p:cNvPr>
            <p:cNvGrpSpPr/>
            <p:nvPr/>
          </p:nvGrpSpPr>
          <p:grpSpPr>
            <a:xfrm rot="5400000">
              <a:off x="1438413" y="1895893"/>
              <a:ext cx="3298137" cy="3988904"/>
              <a:chOff x="644538" y="3001615"/>
              <a:chExt cx="5430632" cy="2504664"/>
            </a:xfrm>
          </p:grpSpPr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6AE621F6-A91C-F84E-AE55-B9431E63CD5C}"/>
                  </a:ext>
                </a:extLst>
              </p:cNvPr>
              <p:cNvCxnSpPr/>
              <p:nvPr/>
            </p:nvCxnSpPr>
            <p:spPr>
              <a:xfrm>
                <a:off x="644538" y="3001615"/>
                <a:ext cx="5430632" cy="0"/>
              </a:xfrm>
              <a:prstGeom prst="line">
                <a:avLst/>
              </a:prstGeom>
              <a:ln w="571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208578A3-0D9B-DB4E-A373-0312B406C118}"/>
                  </a:ext>
                </a:extLst>
              </p:cNvPr>
              <p:cNvCxnSpPr/>
              <p:nvPr/>
            </p:nvCxnSpPr>
            <p:spPr>
              <a:xfrm>
                <a:off x="644538" y="3419059"/>
                <a:ext cx="5430632" cy="0"/>
              </a:xfrm>
              <a:prstGeom prst="line">
                <a:avLst/>
              </a:prstGeom>
              <a:ln w="571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3A2C2E8B-05D6-6344-9FB9-DA353E74960E}"/>
                  </a:ext>
                </a:extLst>
              </p:cNvPr>
              <p:cNvCxnSpPr/>
              <p:nvPr/>
            </p:nvCxnSpPr>
            <p:spPr>
              <a:xfrm>
                <a:off x="644538" y="3836503"/>
                <a:ext cx="5430632" cy="0"/>
              </a:xfrm>
              <a:prstGeom prst="line">
                <a:avLst/>
              </a:prstGeom>
              <a:ln w="571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20C29344-50F2-A44D-BB3E-EF714B65D4D4}"/>
                  </a:ext>
                </a:extLst>
              </p:cNvPr>
              <p:cNvCxnSpPr/>
              <p:nvPr/>
            </p:nvCxnSpPr>
            <p:spPr>
              <a:xfrm>
                <a:off x="644538" y="4253947"/>
                <a:ext cx="5430632" cy="0"/>
              </a:xfrm>
              <a:prstGeom prst="line">
                <a:avLst/>
              </a:prstGeom>
              <a:ln w="571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A660A2A8-61F3-6D4D-8B8F-94E7B2869CA7}"/>
                  </a:ext>
                </a:extLst>
              </p:cNvPr>
              <p:cNvCxnSpPr/>
              <p:nvPr/>
            </p:nvCxnSpPr>
            <p:spPr>
              <a:xfrm>
                <a:off x="644538" y="4671391"/>
                <a:ext cx="5430632" cy="0"/>
              </a:xfrm>
              <a:prstGeom prst="line">
                <a:avLst/>
              </a:prstGeom>
              <a:ln w="571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49C34B38-D96C-9349-A675-85AAC566DCAD}"/>
                  </a:ext>
                </a:extLst>
              </p:cNvPr>
              <p:cNvCxnSpPr/>
              <p:nvPr/>
            </p:nvCxnSpPr>
            <p:spPr>
              <a:xfrm>
                <a:off x="644538" y="5088835"/>
                <a:ext cx="5430632" cy="0"/>
              </a:xfrm>
              <a:prstGeom prst="line">
                <a:avLst/>
              </a:prstGeom>
              <a:ln w="571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D5753BD8-8BCF-7248-B453-717DBCAF016B}"/>
                  </a:ext>
                </a:extLst>
              </p:cNvPr>
              <p:cNvCxnSpPr/>
              <p:nvPr/>
            </p:nvCxnSpPr>
            <p:spPr>
              <a:xfrm>
                <a:off x="644538" y="5506279"/>
                <a:ext cx="5430632" cy="0"/>
              </a:xfrm>
              <a:prstGeom prst="line">
                <a:avLst/>
              </a:prstGeom>
              <a:ln w="571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8149B254-CBB7-F643-A713-8D702B39B8D8}"/>
              </a:ext>
            </a:extLst>
          </p:cNvPr>
          <p:cNvGrpSpPr/>
          <p:nvPr/>
        </p:nvGrpSpPr>
        <p:grpSpPr>
          <a:xfrm>
            <a:off x="6966502" y="1366291"/>
            <a:ext cx="4299374" cy="4438160"/>
            <a:chOff x="6966502" y="1366291"/>
            <a:chExt cx="4299374" cy="4438160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F327FA1C-30CC-8641-A905-C45EC6392B88}"/>
                </a:ext>
              </a:extLst>
            </p:cNvPr>
            <p:cNvGrpSpPr/>
            <p:nvPr/>
          </p:nvGrpSpPr>
          <p:grpSpPr>
            <a:xfrm>
              <a:off x="6966502" y="1775790"/>
              <a:ext cx="4299374" cy="4028661"/>
              <a:chOff x="6966502" y="1775790"/>
              <a:chExt cx="4299374" cy="4028661"/>
            </a:xfrm>
          </p:grpSpPr>
          <p:sp>
            <p:nvSpPr>
              <p:cNvPr id="27" name="Rounded Rectangle 26">
                <a:extLst>
                  <a:ext uri="{FF2B5EF4-FFF2-40B4-BE49-F238E27FC236}">
                    <a16:creationId xmlns:a16="http://schemas.microsoft.com/office/drawing/2014/main" id="{7217E66A-F914-4B48-BE78-C75440115317}"/>
                  </a:ext>
                </a:extLst>
              </p:cNvPr>
              <p:cNvSpPr/>
              <p:nvPr/>
            </p:nvSpPr>
            <p:spPr>
              <a:xfrm>
                <a:off x="6966502" y="1775790"/>
                <a:ext cx="4299374" cy="4028661"/>
              </a:xfrm>
              <a:prstGeom prst="roundRect">
                <a:avLst>
                  <a:gd name="adj" fmla="val 9703"/>
                </a:avLst>
              </a:prstGeom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77975961-CF4D-C44D-8505-EDFAD85AA7F2}"/>
                  </a:ext>
                </a:extLst>
              </p:cNvPr>
              <p:cNvGrpSpPr/>
              <p:nvPr/>
            </p:nvGrpSpPr>
            <p:grpSpPr>
              <a:xfrm>
                <a:off x="7150471" y="1984095"/>
                <a:ext cx="3891793" cy="3657182"/>
                <a:chOff x="7150471" y="1984095"/>
                <a:chExt cx="3891793" cy="3657182"/>
              </a:xfrm>
            </p:grpSpPr>
            <p:grpSp>
              <p:nvGrpSpPr>
                <p:cNvPr id="3" name="Group 2">
                  <a:extLst>
                    <a:ext uri="{FF2B5EF4-FFF2-40B4-BE49-F238E27FC236}">
                      <a16:creationId xmlns:a16="http://schemas.microsoft.com/office/drawing/2014/main" id="{EB7F2F7D-3B2A-F441-9ACE-6E8DFD99BF5D}"/>
                    </a:ext>
                  </a:extLst>
                </p:cNvPr>
                <p:cNvGrpSpPr/>
                <p:nvPr/>
              </p:nvGrpSpPr>
              <p:grpSpPr>
                <a:xfrm>
                  <a:off x="7150471" y="1984095"/>
                  <a:ext cx="470868" cy="3657182"/>
                  <a:chOff x="7150471" y="2001079"/>
                  <a:chExt cx="470868" cy="3657182"/>
                </a:xfrm>
              </p:grpSpPr>
              <p:sp>
                <p:nvSpPr>
                  <p:cNvPr id="28" name="Oval 27">
                    <a:extLst>
                      <a:ext uri="{FF2B5EF4-FFF2-40B4-BE49-F238E27FC236}">
                        <a16:creationId xmlns:a16="http://schemas.microsoft.com/office/drawing/2014/main" id="{1A7E3FC1-CDB9-8A4D-A7E9-32EF26C735F1}"/>
                      </a:ext>
                    </a:extLst>
                  </p:cNvPr>
                  <p:cNvSpPr/>
                  <p:nvPr/>
                </p:nvSpPr>
                <p:spPr>
                  <a:xfrm>
                    <a:off x="7150471" y="2001079"/>
                    <a:ext cx="470868" cy="470868"/>
                  </a:xfrm>
                  <a:prstGeom prst="ellipse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9" name="Oval 28">
                    <a:extLst>
                      <a:ext uri="{FF2B5EF4-FFF2-40B4-BE49-F238E27FC236}">
                        <a16:creationId xmlns:a16="http://schemas.microsoft.com/office/drawing/2014/main" id="{230AC736-CE29-A245-B6BD-FEF6AEC28A1F}"/>
                      </a:ext>
                    </a:extLst>
                  </p:cNvPr>
                  <p:cNvSpPr/>
                  <p:nvPr/>
                </p:nvSpPr>
                <p:spPr>
                  <a:xfrm>
                    <a:off x="7150471" y="2638342"/>
                    <a:ext cx="470868" cy="470868"/>
                  </a:xfrm>
                  <a:prstGeom prst="ellipse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0" name="Oval 29">
                    <a:extLst>
                      <a:ext uri="{FF2B5EF4-FFF2-40B4-BE49-F238E27FC236}">
                        <a16:creationId xmlns:a16="http://schemas.microsoft.com/office/drawing/2014/main" id="{2DDCC1F8-3A9E-2F4C-A992-8793B0F5DDFB}"/>
                      </a:ext>
                    </a:extLst>
                  </p:cNvPr>
                  <p:cNvSpPr/>
                  <p:nvPr/>
                </p:nvSpPr>
                <p:spPr>
                  <a:xfrm>
                    <a:off x="7150471" y="3275605"/>
                    <a:ext cx="470868" cy="470868"/>
                  </a:xfrm>
                  <a:prstGeom prst="ellipse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1" name="Oval 30">
                    <a:extLst>
                      <a:ext uri="{FF2B5EF4-FFF2-40B4-BE49-F238E27FC236}">
                        <a16:creationId xmlns:a16="http://schemas.microsoft.com/office/drawing/2014/main" id="{AE978F93-59A5-6A4B-857B-64B461499E41}"/>
                      </a:ext>
                    </a:extLst>
                  </p:cNvPr>
                  <p:cNvSpPr/>
                  <p:nvPr/>
                </p:nvSpPr>
                <p:spPr>
                  <a:xfrm>
                    <a:off x="7150471" y="3912868"/>
                    <a:ext cx="470868" cy="470868"/>
                  </a:xfrm>
                  <a:prstGeom prst="ellipse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2" name="Oval 31">
                    <a:extLst>
                      <a:ext uri="{FF2B5EF4-FFF2-40B4-BE49-F238E27FC236}">
                        <a16:creationId xmlns:a16="http://schemas.microsoft.com/office/drawing/2014/main" id="{86218B46-863F-9049-8FA8-5E920E8F04F0}"/>
                      </a:ext>
                    </a:extLst>
                  </p:cNvPr>
                  <p:cNvSpPr/>
                  <p:nvPr/>
                </p:nvSpPr>
                <p:spPr>
                  <a:xfrm>
                    <a:off x="7150471" y="4550131"/>
                    <a:ext cx="470868" cy="470868"/>
                  </a:xfrm>
                  <a:prstGeom prst="ellipse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3" name="Oval 32">
                    <a:extLst>
                      <a:ext uri="{FF2B5EF4-FFF2-40B4-BE49-F238E27FC236}">
                        <a16:creationId xmlns:a16="http://schemas.microsoft.com/office/drawing/2014/main" id="{685CC376-1C68-4645-A4F9-1631A4B1518F}"/>
                      </a:ext>
                    </a:extLst>
                  </p:cNvPr>
                  <p:cNvSpPr/>
                  <p:nvPr/>
                </p:nvSpPr>
                <p:spPr>
                  <a:xfrm>
                    <a:off x="7150471" y="5187393"/>
                    <a:ext cx="470868" cy="470868"/>
                  </a:xfrm>
                  <a:prstGeom prst="ellipse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42" name="Group 41">
                  <a:extLst>
                    <a:ext uri="{FF2B5EF4-FFF2-40B4-BE49-F238E27FC236}">
                      <a16:creationId xmlns:a16="http://schemas.microsoft.com/office/drawing/2014/main" id="{F5D60CFD-C8FE-9B45-B2E7-85B42153B489}"/>
                    </a:ext>
                  </a:extLst>
                </p:cNvPr>
                <p:cNvGrpSpPr/>
                <p:nvPr/>
              </p:nvGrpSpPr>
              <p:grpSpPr>
                <a:xfrm>
                  <a:off x="7834656" y="1984095"/>
                  <a:ext cx="470868" cy="3657182"/>
                  <a:chOff x="7150471" y="2001079"/>
                  <a:chExt cx="470868" cy="3657182"/>
                </a:xfrm>
              </p:grpSpPr>
              <p:sp>
                <p:nvSpPr>
                  <p:cNvPr id="43" name="Oval 42">
                    <a:extLst>
                      <a:ext uri="{FF2B5EF4-FFF2-40B4-BE49-F238E27FC236}">
                        <a16:creationId xmlns:a16="http://schemas.microsoft.com/office/drawing/2014/main" id="{81F2CDF9-483D-F241-9D00-D2CB63837D31}"/>
                      </a:ext>
                    </a:extLst>
                  </p:cNvPr>
                  <p:cNvSpPr/>
                  <p:nvPr/>
                </p:nvSpPr>
                <p:spPr>
                  <a:xfrm>
                    <a:off x="7150471" y="2001079"/>
                    <a:ext cx="470868" cy="470868"/>
                  </a:xfrm>
                  <a:prstGeom prst="ellipse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4" name="Oval 43">
                    <a:extLst>
                      <a:ext uri="{FF2B5EF4-FFF2-40B4-BE49-F238E27FC236}">
                        <a16:creationId xmlns:a16="http://schemas.microsoft.com/office/drawing/2014/main" id="{716905E0-10D0-C849-B40B-CB2E35E7C8DE}"/>
                      </a:ext>
                    </a:extLst>
                  </p:cNvPr>
                  <p:cNvSpPr/>
                  <p:nvPr/>
                </p:nvSpPr>
                <p:spPr>
                  <a:xfrm>
                    <a:off x="7150471" y="2638342"/>
                    <a:ext cx="470868" cy="470868"/>
                  </a:xfrm>
                  <a:prstGeom prst="ellipse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5" name="Oval 44">
                    <a:extLst>
                      <a:ext uri="{FF2B5EF4-FFF2-40B4-BE49-F238E27FC236}">
                        <a16:creationId xmlns:a16="http://schemas.microsoft.com/office/drawing/2014/main" id="{33C2A5BC-B26F-EB45-8FFF-398459FD0B5B}"/>
                      </a:ext>
                    </a:extLst>
                  </p:cNvPr>
                  <p:cNvSpPr/>
                  <p:nvPr/>
                </p:nvSpPr>
                <p:spPr>
                  <a:xfrm>
                    <a:off x="7150471" y="3275605"/>
                    <a:ext cx="470868" cy="470868"/>
                  </a:xfrm>
                  <a:prstGeom prst="ellipse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6" name="Oval 45">
                    <a:extLst>
                      <a:ext uri="{FF2B5EF4-FFF2-40B4-BE49-F238E27FC236}">
                        <a16:creationId xmlns:a16="http://schemas.microsoft.com/office/drawing/2014/main" id="{8B781E52-29F8-EC4E-86DD-166EB1FAF9DA}"/>
                      </a:ext>
                    </a:extLst>
                  </p:cNvPr>
                  <p:cNvSpPr/>
                  <p:nvPr/>
                </p:nvSpPr>
                <p:spPr>
                  <a:xfrm>
                    <a:off x="7150471" y="3912868"/>
                    <a:ext cx="470868" cy="470868"/>
                  </a:xfrm>
                  <a:prstGeom prst="ellipse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7" name="Oval 46">
                    <a:extLst>
                      <a:ext uri="{FF2B5EF4-FFF2-40B4-BE49-F238E27FC236}">
                        <a16:creationId xmlns:a16="http://schemas.microsoft.com/office/drawing/2014/main" id="{AA282A7B-83C5-794D-8B9D-68BEBE6764E8}"/>
                      </a:ext>
                    </a:extLst>
                  </p:cNvPr>
                  <p:cNvSpPr/>
                  <p:nvPr/>
                </p:nvSpPr>
                <p:spPr>
                  <a:xfrm>
                    <a:off x="7150471" y="4550131"/>
                    <a:ext cx="470868" cy="470868"/>
                  </a:xfrm>
                  <a:prstGeom prst="ellipse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8" name="Oval 47">
                    <a:extLst>
                      <a:ext uri="{FF2B5EF4-FFF2-40B4-BE49-F238E27FC236}">
                        <a16:creationId xmlns:a16="http://schemas.microsoft.com/office/drawing/2014/main" id="{5E5F44C1-4B24-494C-8225-C76FDD679494}"/>
                      </a:ext>
                    </a:extLst>
                  </p:cNvPr>
                  <p:cNvSpPr/>
                  <p:nvPr/>
                </p:nvSpPr>
                <p:spPr>
                  <a:xfrm>
                    <a:off x="7150471" y="5187393"/>
                    <a:ext cx="470868" cy="470868"/>
                  </a:xfrm>
                  <a:prstGeom prst="ellipse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49" name="Group 48">
                  <a:extLst>
                    <a:ext uri="{FF2B5EF4-FFF2-40B4-BE49-F238E27FC236}">
                      <a16:creationId xmlns:a16="http://schemas.microsoft.com/office/drawing/2014/main" id="{408850AF-B8EB-5145-9C35-152CB900D64C}"/>
                    </a:ext>
                  </a:extLst>
                </p:cNvPr>
                <p:cNvGrpSpPr/>
                <p:nvPr/>
              </p:nvGrpSpPr>
              <p:grpSpPr>
                <a:xfrm>
                  <a:off x="8518841" y="1984095"/>
                  <a:ext cx="470868" cy="3657182"/>
                  <a:chOff x="7150471" y="2001079"/>
                  <a:chExt cx="470868" cy="3657182"/>
                </a:xfrm>
              </p:grpSpPr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C8B15899-8A8E-D746-8B5A-AC18DCFFC4F3}"/>
                      </a:ext>
                    </a:extLst>
                  </p:cNvPr>
                  <p:cNvSpPr/>
                  <p:nvPr/>
                </p:nvSpPr>
                <p:spPr>
                  <a:xfrm>
                    <a:off x="7150471" y="2001079"/>
                    <a:ext cx="470868" cy="470868"/>
                  </a:xfrm>
                  <a:prstGeom prst="ellipse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1" name="Oval 50">
                    <a:extLst>
                      <a:ext uri="{FF2B5EF4-FFF2-40B4-BE49-F238E27FC236}">
                        <a16:creationId xmlns:a16="http://schemas.microsoft.com/office/drawing/2014/main" id="{3A965D5C-4F3B-774E-AD53-57EB9C29C54D}"/>
                      </a:ext>
                    </a:extLst>
                  </p:cNvPr>
                  <p:cNvSpPr/>
                  <p:nvPr/>
                </p:nvSpPr>
                <p:spPr>
                  <a:xfrm>
                    <a:off x="7150471" y="2638342"/>
                    <a:ext cx="470868" cy="470868"/>
                  </a:xfrm>
                  <a:prstGeom prst="ellipse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2" name="Oval 51">
                    <a:extLst>
                      <a:ext uri="{FF2B5EF4-FFF2-40B4-BE49-F238E27FC236}">
                        <a16:creationId xmlns:a16="http://schemas.microsoft.com/office/drawing/2014/main" id="{D69106AB-11A9-B041-8EBE-AE8E5E1371DD}"/>
                      </a:ext>
                    </a:extLst>
                  </p:cNvPr>
                  <p:cNvSpPr/>
                  <p:nvPr/>
                </p:nvSpPr>
                <p:spPr>
                  <a:xfrm>
                    <a:off x="7150471" y="3275605"/>
                    <a:ext cx="470868" cy="470868"/>
                  </a:xfrm>
                  <a:prstGeom prst="ellipse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3" name="Oval 52">
                    <a:extLst>
                      <a:ext uri="{FF2B5EF4-FFF2-40B4-BE49-F238E27FC236}">
                        <a16:creationId xmlns:a16="http://schemas.microsoft.com/office/drawing/2014/main" id="{A9FB47E5-1681-F245-8492-5BE6E04D2326}"/>
                      </a:ext>
                    </a:extLst>
                  </p:cNvPr>
                  <p:cNvSpPr/>
                  <p:nvPr/>
                </p:nvSpPr>
                <p:spPr>
                  <a:xfrm>
                    <a:off x="7150471" y="3912868"/>
                    <a:ext cx="470868" cy="470868"/>
                  </a:xfrm>
                  <a:prstGeom prst="ellipse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4" name="Oval 53">
                    <a:extLst>
                      <a:ext uri="{FF2B5EF4-FFF2-40B4-BE49-F238E27FC236}">
                        <a16:creationId xmlns:a16="http://schemas.microsoft.com/office/drawing/2014/main" id="{B99BCF56-0811-104E-9464-CA7FD624FAA9}"/>
                      </a:ext>
                    </a:extLst>
                  </p:cNvPr>
                  <p:cNvSpPr/>
                  <p:nvPr/>
                </p:nvSpPr>
                <p:spPr>
                  <a:xfrm>
                    <a:off x="7150471" y="4550131"/>
                    <a:ext cx="470868" cy="470868"/>
                  </a:xfrm>
                  <a:prstGeom prst="ellipse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5" name="Oval 54">
                    <a:extLst>
                      <a:ext uri="{FF2B5EF4-FFF2-40B4-BE49-F238E27FC236}">
                        <a16:creationId xmlns:a16="http://schemas.microsoft.com/office/drawing/2014/main" id="{19F52C14-00DA-ED40-96B4-453845F29F74}"/>
                      </a:ext>
                    </a:extLst>
                  </p:cNvPr>
                  <p:cNvSpPr/>
                  <p:nvPr/>
                </p:nvSpPr>
                <p:spPr>
                  <a:xfrm>
                    <a:off x="7150471" y="5187393"/>
                    <a:ext cx="470868" cy="470868"/>
                  </a:xfrm>
                  <a:prstGeom prst="ellipse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56" name="Group 55">
                  <a:extLst>
                    <a:ext uri="{FF2B5EF4-FFF2-40B4-BE49-F238E27FC236}">
                      <a16:creationId xmlns:a16="http://schemas.microsoft.com/office/drawing/2014/main" id="{55D8BE4F-5A05-E941-8477-B8A15EC3C3F7}"/>
                    </a:ext>
                  </a:extLst>
                </p:cNvPr>
                <p:cNvGrpSpPr/>
                <p:nvPr/>
              </p:nvGrpSpPr>
              <p:grpSpPr>
                <a:xfrm>
                  <a:off x="9203026" y="1984095"/>
                  <a:ext cx="470868" cy="3657182"/>
                  <a:chOff x="7150471" y="2001079"/>
                  <a:chExt cx="470868" cy="3657182"/>
                </a:xfrm>
              </p:grpSpPr>
              <p:sp>
                <p:nvSpPr>
                  <p:cNvPr id="57" name="Oval 56">
                    <a:extLst>
                      <a:ext uri="{FF2B5EF4-FFF2-40B4-BE49-F238E27FC236}">
                        <a16:creationId xmlns:a16="http://schemas.microsoft.com/office/drawing/2014/main" id="{3B655A29-7981-8D4C-8429-204D44F8A35D}"/>
                      </a:ext>
                    </a:extLst>
                  </p:cNvPr>
                  <p:cNvSpPr/>
                  <p:nvPr/>
                </p:nvSpPr>
                <p:spPr>
                  <a:xfrm>
                    <a:off x="7150471" y="2001079"/>
                    <a:ext cx="470868" cy="470868"/>
                  </a:xfrm>
                  <a:prstGeom prst="ellipse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1" name="Oval 60">
                    <a:extLst>
                      <a:ext uri="{FF2B5EF4-FFF2-40B4-BE49-F238E27FC236}">
                        <a16:creationId xmlns:a16="http://schemas.microsoft.com/office/drawing/2014/main" id="{1CCA760E-C400-4A4A-A0DD-BDCCB9271561}"/>
                      </a:ext>
                    </a:extLst>
                  </p:cNvPr>
                  <p:cNvSpPr/>
                  <p:nvPr/>
                </p:nvSpPr>
                <p:spPr>
                  <a:xfrm>
                    <a:off x="7150471" y="2638342"/>
                    <a:ext cx="470868" cy="470868"/>
                  </a:xfrm>
                  <a:prstGeom prst="ellipse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2" name="Oval 61">
                    <a:extLst>
                      <a:ext uri="{FF2B5EF4-FFF2-40B4-BE49-F238E27FC236}">
                        <a16:creationId xmlns:a16="http://schemas.microsoft.com/office/drawing/2014/main" id="{6E2950C6-E99F-924A-A9B6-89B3E4FFE62E}"/>
                      </a:ext>
                    </a:extLst>
                  </p:cNvPr>
                  <p:cNvSpPr/>
                  <p:nvPr/>
                </p:nvSpPr>
                <p:spPr>
                  <a:xfrm>
                    <a:off x="7150471" y="3275605"/>
                    <a:ext cx="470868" cy="470868"/>
                  </a:xfrm>
                  <a:prstGeom prst="ellipse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3" name="Oval 62">
                    <a:extLst>
                      <a:ext uri="{FF2B5EF4-FFF2-40B4-BE49-F238E27FC236}">
                        <a16:creationId xmlns:a16="http://schemas.microsoft.com/office/drawing/2014/main" id="{A6970F52-5590-E046-8C48-55942E293752}"/>
                      </a:ext>
                    </a:extLst>
                  </p:cNvPr>
                  <p:cNvSpPr/>
                  <p:nvPr/>
                </p:nvSpPr>
                <p:spPr>
                  <a:xfrm>
                    <a:off x="7150471" y="3912868"/>
                    <a:ext cx="470868" cy="470868"/>
                  </a:xfrm>
                  <a:prstGeom prst="ellipse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4" name="Oval 63">
                    <a:extLst>
                      <a:ext uri="{FF2B5EF4-FFF2-40B4-BE49-F238E27FC236}">
                        <a16:creationId xmlns:a16="http://schemas.microsoft.com/office/drawing/2014/main" id="{0153E5C6-C760-6641-968A-155A4F7214B7}"/>
                      </a:ext>
                    </a:extLst>
                  </p:cNvPr>
                  <p:cNvSpPr/>
                  <p:nvPr/>
                </p:nvSpPr>
                <p:spPr>
                  <a:xfrm>
                    <a:off x="7150471" y="4550131"/>
                    <a:ext cx="470868" cy="470868"/>
                  </a:xfrm>
                  <a:prstGeom prst="ellipse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5" name="Oval 64">
                    <a:extLst>
                      <a:ext uri="{FF2B5EF4-FFF2-40B4-BE49-F238E27FC236}">
                        <a16:creationId xmlns:a16="http://schemas.microsoft.com/office/drawing/2014/main" id="{57B100C8-1E99-8E41-9B70-C365D3ED0E06}"/>
                      </a:ext>
                    </a:extLst>
                  </p:cNvPr>
                  <p:cNvSpPr/>
                  <p:nvPr/>
                </p:nvSpPr>
                <p:spPr>
                  <a:xfrm>
                    <a:off x="7150471" y="5187393"/>
                    <a:ext cx="470868" cy="470868"/>
                  </a:xfrm>
                  <a:prstGeom prst="ellipse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66" name="Group 65">
                  <a:extLst>
                    <a:ext uri="{FF2B5EF4-FFF2-40B4-BE49-F238E27FC236}">
                      <a16:creationId xmlns:a16="http://schemas.microsoft.com/office/drawing/2014/main" id="{5F65F1CE-B4A9-0B4C-8E85-B923C38C2837}"/>
                    </a:ext>
                  </a:extLst>
                </p:cNvPr>
                <p:cNvGrpSpPr/>
                <p:nvPr/>
              </p:nvGrpSpPr>
              <p:grpSpPr>
                <a:xfrm>
                  <a:off x="9887211" y="1984095"/>
                  <a:ext cx="470868" cy="3657182"/>
                  <a:chOff x="7150471" y="2001079"/>
                  <a:chExt cx="470868" cy="3657182"/>
                </a:xfrm>
              </p:grpSpPr>
              <p:sp>
                <p:nvSpPr>
                  <p:cNvPr id="67" name="Oval 66">
                    <a:extLst>
                      <a:ext uri="{FF2B5EF4-FFF2-40B4-BE49-F238E27FC236}">
                        <a16:creationId xmlns:a16="http://schemas.microsoft.com/office/drawing/2014/main" id="{55B74C67-52E3-BE4D-A48D-B0F100022100}"/>
                      </a:ext>
                    </a:extLst>
                  </p:cNvPr>
                  <p:cNvSpPr/>
                  <p:nvPr/>
                </p:nvSpPr>
                <p:spPr>
                  <a:xfrm>
                    <a:off x="7150471" y="2001079"/>
                    <a:ext cx="470868" cy="470868"/>
                  </a:xfrm>
                  <a:prstGeom prst="ellipse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8" name="Oval 67">
                    <a:extLst>
                      <a:ext uri="{FF2B5EF4-FFF2-40B4-BE49-F238E27FC236}">
                        <a16:creationId xmlns:a16="http://schemas.microsoft.com/office/drawing/2014/main" id="{A250207B-B787-F64E-9DC1-97E70320EC00}"/>
                      </a:ext>
                    </a:extLst>
                  </p:cNvPr>
                  <p:cNvSpPr/>
                  <p:nvPr/>
                </p:nvSpPr>
                <p:spPr>
                  <a:xfrm>
                    <a:off x="7150471" y="2638342"/>
                    <a:ext cx="470868" cy="470868"/>
                  </a:xfrm>
                  <a:prstGeom prst="ellipse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9" name="Oval 68">
                    <a:extLst>
                      <a:ext uri="{FF2B5EF4-FFF2-40B4-BE49-F238E27FC236}">
                        <a16:creationId xmlns:a16="http://schemas.microsoft.com/office/drawing/2014/main" id="{07C495FE-8991-5E4C-822B-74A48791EC00}"/>
                      </a:ext>
                    </a:extLst>
                  </p:cNvPr>
                  <p:cNvSpPr/>
                  <p:nvPr/>
                </p:nvSpPr>
                <p:spPr>
                  <a:xfrm>
                    <a:off x="7150471" y="3275605"/>
                    <a:ext cx="470868" cy="470868"/>
                  </a:xfrm>
                  <a:prstGeom prst="ellipse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0" name="Oval 69">
                    <a:extLst>
                      <a:ext uri="{FF2B5EF4-FFF2-40B4-BE49-F238E27FC236}">
                        <a16:creationId xmlns:a16="http://schemas.microsoft.com/office/drawing/2014/main" id="{29FC20BB-7717-4E41-AF16-67AC4D234BB9}"/>
                      </a:ext>
                    </a:extLst>
                  </p:cNvPr>
                  <p:cNvSpPr/>
                  <p:nvPr/>
                </p:nvSpPr>
                <p:spPr>
                  <a:xfrm>
                    <a:off x="7150471" y="3912868"/>
                    <a:ext cx="470868" cy="470868"/>
                  </a:xfrm>
                  <a:prstGeom prst="ellipse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1" name="Oval 70">
                    <a:extLst>
                      <a:ext uri="{FF2B5EF4-FFF2-40B4-BE49-F238E27FC236}">
                        <a16:creationId xmlns:a16="http://schemas.microsoft.com/office/drawing/2014/main" id="{A3772907-2826-584D-84EE-6D5B4A0C696E}"/>
                      </a:ext>
                    </a:extLst>
                  </p:cNvPr>
                  <p:cNvSpPr/>
                  <p:nvPr/>
                </p:nvSpPr>
                <p:spPr>
                  <a:xfrm>
                    <a:off x="7150471" y="4550131"/>
                    <a:ext cx="470868" cy="470868"/>
                  </a:xfrm>
                  <a:prstGeom prst="ellipse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2" name="Oval 71">
                    <a:extLst>
                      <a:ext uri="{FF2B5EF4-FFF2-40B4-BE49-F238E27FC236}">
                        <a16:creationId xmlns:a16="http://schemas.microsoft.com/office/drawing/2014/main" id="{30926ECB-06F7-A34D-B5F5-DD598D732689}"/>
                      </a:ext>
                    </a:extLst>
                  </p:cNvPr>
                  <p:cNvSpPr/>
                  <p:nvPr/>
                </p:nvSpPr>
                <p:spPr>
                  <a:xfrm>
                    <a:off x="7150471" y="5187393"/>
                    <a:ext cx="470868" cy="470868"/>
                  </a:xfrm>
                  <a:prstGeom prst="ellipse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73" name="Group 72">
                  <a:extLst>
                    <a:ext uri="{FF2B5EF4-FFF2-40B4-BE49-F238E27FC236}">
                      <a16:creationId xmlns:a16="http://schemas.microsoft.com/office/drawing/2014/main" id="{3C70E06D-87F7-0541-BC09-4FBDFE9DC508}"/>
                    </a:ext>
                  </a:extLst>
                </p:cNvPr>
                <p:cNvGrpSpPr/>
                <p:nvPr/>
              </p:nvGrpSpPr>
              <p:grpSpPr>
                <a:xfrm>
                  <a:off x="10571396" y="1984095"/>
                  <a:ext cx="470868" cy="3657182"/>
                  <a:chOff x="7150471" y="2001079"/>
                  <a:chExt cx="470868" cy="3657182"/>
                </a:xfrm>
              </p:grpSpPr>
              <p:sp>
                <p:nvSpPr>
                  <p:cNvPr id="74" name="Oval 73">
                    <a:extLst>
                      <a:ext uri="{FF2B5EF4-FFF2-40B4-BE49-F238E27FC236}">
                        <a16:creationId xmlns:a16="http://schemas.microsoft.com/office/drawing/2014/main" id="{F56C5D5F-C250-5A4B-8CBA-00021568884B}"/>
                      </a:ext>
                    </a:extLst>
                  </p:cNvPr>
                  <p:cNvSpPr/>
                  <p:nvPr/>
                </p:nvSpPr>
                <p:spPr>
                  <a:xfrm>
                    <a:off x="7150471" y="2001079"/>
                    <a:ext cx="470868" cy="470868"/>
                  </a:xfrm>
                  <a:prstGeom prst="ellipse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5" name="Oval 74">
                    <a:extLst>
                      <a:ext uri="{FF2B5EF4-FFF2-40B4-BE49-F238E27FC236}">
                        <a16:creationId xmlns:a16="http://schemas.microsoft.com/office/drawing/2014/main" id="{98EC5E17-656A-4744-9E44-783DD2222F69}"/>
                      </a:ext>
                    </a:extLst>
                  </p:cNvPr>
                  <p:cNvSpPr/>
                  <p:nvPr/>
                </p:nvSpPr>
                <p:spPr>
                  <a:xfrm>
                    <a:off x="7150471" y="2638342"/>
                    <a:ext cx="470868" cy="470868"/>
                  </a:xfrm>
                  <a:prstGeom prst="ellipse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6" name="Oval 75">
                    <a:extLst>
                      <a:ext uri="{FF2B5EF4-FFF2-40B4-BE49-F238E27FC236}">
                        <a16:creationId xmlns:a16="http://schemas.microsoft.com/office/drawing/2014/main" id="{4DB533C1-BCC6-9945-93B3-48E72F43210D}"/>
                      </a:ext>
                    </a:extLst>
                  </p:cNvPr>
                  <p:cNvSpPr/>
                  <p:nvPr/>
                </p:nvSpPr>
                <p:spPr>
                  <a:xfrm>
                    <a:off x="7150471" y="3275605"/>
                    <a:ext cx="470868" cy="470868"/>
                  </a:xfrm>
                  <a:prstGeom prst="ellipse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7" name="Oval 76">
                    <a:extLst>
                      <a:ext uri="{FF2B5EF4-FFF2-40B4-BE49-F238E27FC236}">
                        <a16:creationId xmlns:a16="http://schemas.microsoft.com/office/drawing/2014/main" id="{2BE85649-8CD6-BC4D-BCD3-1D438E9AFC9B}"/>
                      </a:ext>
                    </a:extLst>
                  </p:cNvPr>
                  <p:cNvSpPr/>
                  <p:nvPr/>
                </p:nvSpPr>
                <p:spPr>
                  <a:xfrm>
                    <a:off x="7150471" y="3912868"/>
                    <a:ext cx="470868" cy="470868"/>
                  </a:xfrm>
                  <a:prstGeom prst="ellipse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8" name="Oval 77">
                    <a:extLst>
                      <a:ext uri="{FF2B5EF4-FFF2-40B4-BE49-F238E27FC236}">
                        <a16:creationId xmlns:a16="http://schemas.microsoft.com/office/drawing/2014/main" id="{EA6F4609-92F8-EB40-9ACB-9F66301F106C}"/>
                      </a:ext>
                    </a:extLst>
                  </p:cNvPr>
                  <p:cNvSpPr/>
                  <p:nvPr/>
                </p:nvSpPr>
                <p:spPr>
                  <a:xfrm>
                    <a:off x="7150471" y="4550131"/>
                    <a:ext cx="470868" cy="470868"/>
                  </a:xfrm>
                  <a:prstGeom prst="ellipse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9" name="Oval 78">
                    <a:extLst>
                      <a:ext uri="{FF2B5EF4-FFF2-40B4-BE49-F238E27FC236}">
                        <a16:creationId xmlns:a16="http://schemas.microsoft.com/office/drawing/2014/main" id="{6AC6E271-E126-0648-A145-CE5E106C430E}"/>
                      </a:ext>
                    </a:extLst>
                  </p:cNvPr>
                  <p:cNvSpPr/>
                  <p:nvPr/>
                </p:nvSpPr>
                <p:spPr>
                  <a:xfrm>
                    <a:off x="7150471" y="5187393"/>
                    <a:ext cx="470868" cy="470868"/>
                  </a:xfrm>
                  <a:prstGeom prst="ellipse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</p:grpSp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E50F958B-45A6-684D-A448-9B51FFA2CAD6}"/>
                </a:ext>
              </a:extLst>
            </p:cNvPr>
            <p:cNvSpPr txBox="1"/>
            <p:nvPr/>
          </p:nvSpPr>
          <p:spPr>
            <a:xfrm>
              <a:off x="7385905" y="1366291"/>
              <a:ext cx="1669047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dirty="0"/>
                <a:t>Hidden Layer</a:t>
              </a:r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E813A0BC-D737-4545-9140-A12F5395AD75}"/>
              </a:ext>
            </a:extLst>
          </p:cNvPr>
          <p:cNvGrpSpPr/>
          <p:nvPr/>
        </p:nvGrpSpPr>
        <p:grpSpPr>
          <a:xfrm>
            <a:off x="7879156" y="3501554"/>
            <a:ext cx="2100039" cy="2534053"/>
            <a:chOff x="6301684" y="3898418"/>
            <a:chExt cx="2100039" cy="2534053"/>
          </a:xfrm>
        </p:grpSpPr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6F5D07D2-06B2-0A44-A80B-4C201A78BD40}"/>
                </a:ext>
              </a:extLst>
            </p:cNvPr>
            <p:cNvGrpSpPr/>
            <p:nvPr/>
          </p:nvGrpSpPr>
          <p:grpSpPr>
            <a:xfrm>
              <a:off x="6345886" y="4261898"/>
              <a:ext cx="2055837" cy="2170573"/>
              <a:chOff x="8670888" y="4366752"/>
              <a:chExt cx="2055837" cy="2170573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399E5F3E-4E34-6F44-8374-078DB09F6687}"/>
                  </a:ext>
                </a:extLst>
              </p:cNvPr>
              <p:cNvSpPr/>
              <p:nvPr/>
            </p:nvSpPr>
            <p:spPr>
              <a:xfrm>
                <a:off x="8670888" y="4366752"/>
                <a:ext cx="2055837" cy="2170573"/>
              </a:xfrm>
              <a:prstGeom prst="rect">
                <a:avLst/>
              </a:prstGeom>
              <a:solidFill>
                <a:schemeClr val="tx1"/>
              </a:solidFill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0F70643D-7A1A-2E46-A26C-9655EB372B80}"/>
                  </a:ext>
                </a:extLst>
              </p:cNvPr>
              <p:cNvGrpSpPr/>
              <p:nvPr/>
            </p:nvGrpSpPr>
            <p:grpSpPr>
              <a:xfrm>
                <a:off x="8689338" y="4442099"/>
                <a:ext cx="2037387" cy="2077029"/>
                <a:chOff x="3271038" y="5805328"/>
                <a:chExt cx="2037387" cy="2077029"/>
              </a:xfrm>
            </p:grpSpPr>
            <p:grpSp>
              <p:nvGrpSpPr>
                <p:cNvPr id="35" name="Group 34">
                  <a:extLst>
                    <a:ext uri="{FF2B5EF4-FFF2-40B4-BE49-F238E27FC236}">
                      <a16:creationId xmlns:a16="http://schemas.microsoft.com/office/drawing/2014/main" id="{FEB70F92-B2AA-8C4B-9072-63CC2104539D}"/>
                    </a:ext>
                  </a:extLst>
                </p:cNvPr>
                <p:cNvGrpSpPr/>
                <p:nvPr/>
              </p:nvGrpSpPr>
              <p:grpSpPr>
                <a:xfrm>
                  <a:off x="3271038" y="5805328"/>
                  <a:ext cx="2037387" cy="650553"/>
                  <a:chOff x="3260029" y="5805328"/>
                  <a:chExt cx="2037387" cy="650553"/>
                </a:xfrm>
              </p:grpSpPr>
              <p:sp>
                <p:nvSpPr>
                  <p:cNvPr id="34" name="Rectangle 33">
                    <a:extLst>
                      <a:ext uri="{FF2B5EF4-FFF2-40B4-BE49-F238E27FC236}">
                        <a16:creationId xmlns:a16="http://schemas.microsoft.com/office/drawing/2014/main" id="{6949D822-64FD-8741-A2A8-68E3A5AF7420}"/>
                      </a:ext>
                    </a:extLst>
                  </p:cNvPr>
                  <p:cNvSpPr/>
                  <p:nvPr/>
                </p:nvSpPr>
                <p:spPr>
                  <a:xfrm>
                    <a:off x="4646863" y="5805328"/>
                    <a:ext cx="650553" cy="650553"/>
                  </a:xfrm>
                  <a:prstGeom prst="rect">
                    <a:avLst/>
                  </a:prstGeom>
                  <a:solidFill>
                    <a:schemeClr val="tx1"/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1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3" name="Rectangle 92">
                    <a:extLst>
                      <a:ext uri="{FF2B5EF4-FFF2-40B4-BE49-F238E27FC236}">
                        <a16:creationId xmlns:a16="http://schemas.microsoft.com/office/drawing/2014/main" id="{A19C365B-1169-6D47-8C3A-9BC900AC174C}"/>
                      </a:ext>
                    </a:extLst>
                  </p:cNvPr>
                  <p:cNvSpPr/>
                  <p:nvPr/>
                </p:nvSpPr>
                <p:spPr>
                  <a:xfrm>
                    <a:off x="3953446" y="5805328"/>
                    <a:ext cx="650553" cy="650553"/>
                  </a:xfrm>
                  <a:prstGeom prst="rect">
                    <a:avLst/>
                  </a:prstGeom>
                  <a:solidFill>
                    <a:schemeClr val="bg1">
                      <a:lumMod val="75000"/>
                    </a:schemeClr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1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4" name="Rectangle 93">
                    <a:extLst>
                      <a:ext uri="{FF2B5EF4-FFF2-40B4-BE49-F238E27FC236}">
                        <a16:creationId xmlns:a16="http://schemas.microsoft.com/office/drawing/2014/main" id="{46EA9A6E-DD20-584C-A8A0-141E893E06BF}"/>
                      </a:ext>
                    </a:extLst>
                  </p:cNvPr>
                  <p:cNvSpPr/>
                  <p:nvPr/>
                </p:nvSpPr>
                <p:spPr>
                  <a:xfrm>
                    <a:off x="3260029" y="5805328"/>
                    <a:ext cx="650553" cy="650553"/>
                  </a:xfrm>
                  <a:prstGeom prst="rect">
                    <a:avLst/>
                  </a:prstGeom>
                  <a:solidFill>
                    <a:schemeClr val="tx1"/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1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95" name="Group 94">
                  <a:extLst>
                    <a:ext uri="{FF2B5EF4-FFF2-40B4-BE49-F238E27FC236}">
                      <a16:creationId xmlns:a16="http://schemas.microsoft.com/office/drawing/2014/main" id="{0CFC3DA8-4B70-864A-AFF2-A2A87DB3CFC5}"/>
                    </a:ext>
                  </a:extLst>
                </p:cNvPr>
                <p:cNvGrpSpPr/>
                <p:nvPr/>
              </p:nvGrpSpPr>
              <p:grpSpPr>
                <a:xfrm>
                  <a:off x="3271038" y="6518566"/>
                  <a:ext cx="2037387" cy="650553"/>
                  <a:chOff x="3260029" y="5805328"/>
                  <a:chExt cx="2037387" cy="650553"/>
                </a:xfrm>
              </p:grpSpPr>
              <p:sp>
                <p:nvSpPr>
                  <p:cNvPr id="96" name="Rectangle 95">
                    <a:extLst>
                      <a:ext uri="{FF2B5EF4-FFF2-40B4-BE49-F238E27FC236}">
                        <a16:creationId xmlns:a16="http://schemas.microsoft.com/office/drawing/2014/main" id="{0A4B6B69-8AAB-3947-923E-7AC388D80007}"/>
                      </a:ext>
                    </a:extLst>
                  </p:cNvPr>
                  <p:cNvSpPr/>
                  <p:nvPr/>
                </p:nvSpPr>
                <p:spPr>
                  <a:xfrm>
                    <a:off x="4646863" y="5805328"/>
                    <a:ext cx="650553" cy="650553"/>
                  </a:xfrm>
                  <a:prstGeom prst="rect">
                    <a:avLst/>
                  </a:prstGeom>
                  <a:solidFill>
                    <a:schemeClr val="bg1">
                      <a:lumMod val="50000"/>
                    </a:schemeClr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1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7" name="Rectangle 96">
                    <a:extLst>
                      <a:ext uri="{FF2B5EF4-FFF2-40B4-BE49-F238E27FC236}">
                        <a16:creationId xmlns:a16="http://schemas.microsoft.com/office/drawing/2014/main" id="{B463824F-D7F2-3848-A78C-020245CB3891}"/>
                      </a:ext>
                    </a:extLst>
                  </p:cNvPr>
                  <p:cNvSpPr/>
                  <p:nvPr/>
                </p:nvSpPr>
                <p:spPr>
                  <a:xfrm>
                    <a:off x="3953446" y="5805328"/>
                    <a:ext cx="650553" cy="650553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1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8" name="Rectangle 97">
                    <a:extLst>
                      <a:ext uri="{FF2B5EF4-FFF2-40B4-BE49-F238E27FC236}">
                        <a16:creationId xmlns:a16="http://schemas.microsoft.com/office/drawing/2014/main" id="{9AA3F697-4781-3744-AA0A-68884D1E3FED}"/>
                      </a:ext>
                    </a:extLst>
                  </p:cNvPr>
                  <p:cNvSpPr/>
                  <p:nvPr/>
                </p:nvSpPr>
                <p:spPr>
                  <a:xfrm>
                    <a:off x="3260029" y="5805328"/>
                    <a:ext cx="650553" cy="650553"/>
                  </a:xfrm>
                  <a:prstGeom prst="rect">
                    <a:avLst/>
                  </a:prstGeom>
                  <a:solidFill>
                    <a:schemeClr val="bg1">
                      <a:lumMod val="50000"/>
                    </a:schemeClr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1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99" name="Group 98">
                  <a:extLst>
                    <a:ext uri="{FF2B5EF4-FFF2-40B4-BE49-F238E27FC236}">
                      <a16:creationId xmlns:a16="http://schemas.microsoft.com/office/drawing/2014/main" id="{10D95CFE-1D5D-8249-8DD3-3C9D6D2B469B}"/>
                    </a:ext>
                  </a:extLst>
                </p:cNvPr>
                <p:cNvGrpSpPr/>
                <p:nvPr/>
              </p:nvGrpSpPr>
              <p:grpSpPr>
                <a:xfrm>
                  <a:off x="3271038" y="7231804"/>
                  <a:ext cx="2037387" cy="650553"/>
                  <a:chOff x="3260029" y="5805328"/>
                  <a:chExt cx="2037387" cy="650553"/>
                </a:xfrm>
              </p:grpSpPr>
              <p:sp>
                <p:nvSpPr>
                  <p:cNvPr id="100" name="Rectangle 99">
                    <a:extLst>
                      <a:ext uri="{FF2B5EF4-FFF2-40B4-BE49-F238E27FC236}">
                        <a16:creationId xmlns:a16="http://schemas.microsoft.com/office/drawing/2014/main" id="{B7AD66A0-99AF-354F-BE75-9D288113AC50}"/>
                      </a:ext>
                    </a:extLst>
                  </p:cNvPr>
                  <p:cNvSpPr/>
                  <p:nvPr/>
                </p:nvSpPr>
                <p:spPr>
                  <a:xfrm>
                    <a:off x="4646863" y="5805328"/>
                    <a:ext cx="650553" cy="650553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1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1" name="Rectangle 100">
                    <a:extLst>
                      <a:ext uri="{FF2B5EF4-FFF2-40B4-BE49-F238E27FC236}">
                        <a16:creationId xmlns:a16="http://schemas.microsoft.com/office/drawing/2014/main" id="{A3DC43B5-9E2E-6F41-B4E8-A7C9E9C5BD44}"/>
                      </a:ext>
                    </a:extLst>
                  </p:cNvPr>
                  <p:cNvSpPr/>
                  <p:nvPr/>
                </p:nvSpPr>
                <p:spPr>
                  <a:xfrm>
                    <a:off x="3953446" y="5805328"/>
                    <a:ext cx="650553" cy="650553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1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2" name="Rectangle 101">
                    <a:extLst>
                      <a:ext uri="{FF2B5EF4-FFF2-40B4-BE49-F238E27FC236}">
                        <a16:creationId xmlns:a16="http://schemas.microsoft.com/office/drawing/2014/main" id="{EC05AD1E-C94A-4646-A9A9-6788C971F698}"/>
                      </a:ext>
                    </a:extLst>
                  </p:cNvPr>
                  <p:cNvSpPr/>
                  <p:nvPr/>
                </p:nvSpPr>
                <p:spPr>
                  <a:xfrm>
                    <a:off x="3260029" y="5805328"/>
                    <a:ext cx="650553" cy="650553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1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</p:grp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44EC3D37-AFAC-1F49-BD51-2830B879C6F5}"/>
                </a:ext>
              </a:extLst>
            </p:cNvPr>
            <p:cNvSpPr txBox="1"/>
            <p:nvPr/>
          </p:nvSpPr>
          <p:spPr>
            <a:xfrm>
              <a:off x="6301684" y="3898418"/>
              <a:ext cx="1635384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dirty="0"/>
                <a:t>Filter Weights</a:t>
              </a:r>
            </a:p>
          </p:txBody>
        </p:sp>
      </p:grpSp>
      <p:sp>
        <p:nvSpPr>
          <p:cNvPr id="120" name="Oval 119">
            <a:extLst>
              <a:ext uri="{FF2B5EF4-FFF2-40B4-BE49-F238E27FC236}">
                <a16:creationId xmlns:a16="http://schemas.microsoft.com/office/drawing/2014/main" id="{79F70587-7DD3-0C46-ACE2-701318907BE7}"/>
              </a:ext>
            </a:extLst>
          </p:cNvPr>
          <p:cNvSpPr/>
          <p:nvPr/>
        </p:nvSpPr>
        <p:spPr>
          <a:xfrm>
            <a:off x="7155242" y="1984095"/>
            <a:ext cx="470868" cy="47086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755BB15A-E98A-9E49-915B-C4D23AEBBCF1}"/>
              </a:ext>
            </a:extLst>
          </p:cNvPr>
          <p:cNvGrpSpPr/>
          <p:nvPr/>
        </p:nvGrpSpPr>
        <p:grpSpPr>
          <a:xfrm>
            <a:off x="782869" y="2231071"/>
            <a:ext cx="6359618" cy="1045426"/>
            <a:chOff x="1475038" y="2219529"/>
            <a:chExt cx="6359618" cy="1045426"/>
          </a:xfrm>
        </p:grpSpPr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31E95631-9233-AF45-900B-FA5B6B936664}"/>
                </a:ext>
              </a:extLst>
            </p:cNvPr>
            <p:cNvCxnSpPr/>
            <p:nvPr/>
          </p:nvCxnSpPr>
          <p:spPr>
            <a:xfrm flipV="1">
              <a:off x="1503104" y="2236513"/>
              <a:ext cx="6302332" cy="235434"/>
            </a:xfrm>
            <a:prstGeom prst="straightConnector1">
              <a:avLst/>
            </a:prstGeom>
            <a:ln w="9525" cap="flat" cmpd="sng" algn="ctr">
              <a:solidFill>
                <a:schemeClr val="bg2">
                  <a:lumMod val="75000"/>
                </a:schemeClr>
              </a:solidFill>
              <a:prstDash val="solid"/>
              <a:round/>
              <a:headEnd type="oval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ECC24801-9CF2-114D-AB71-47ACB6A933A7}"/>
                </a:ext>
              </a:extLst>
            </p:cNvPr>
            <p:cNvCxnSpPr>
              <a:cxnSpLocks/>
              <a:endCxn id="43" idx="2"/>
            </p:cNvCxnSpPr>
            <p:nvPr/>
          </p:nvCxnSpPr>
          <p:spPr>
            <a:xfrm flipV="1">
              <a:off x="2049943" y="2219529"/>
              <a:ext cx="5784713" cy="252418"/>
            </a:xfrm>
            <a:prstGeom prst="straightConnector1">
              <a:avLst/>
            </a:prstGeom>
            <a:ln w="9525" cap="flat" cmpd="sng" algn="ctr">
              <a:solidFill>
                <a:schemeClr val="bg2">
                  <a:lumMod val="75000"/>
                </a:schemeClr>
              </a:solidFill>
              <a:prstDash val="solid"/>
              <a:round/>
              <a:headEnd type="oval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8A288951-B90A-334F-80E4-83E64CEB5AB4}"/>
                </a:ext>
              </a:extLst>
            </p:cNvPr>
            <p:cNvCxnSpPr>
              <a:cxnSpLocks/>
              <a:endCxn id="43" idx="2"/>
            </p:cNvCxnSpPr>
            <p:nvPr/>
          </p:nvCxnSpPr>
          <p:spPr>
            <a:xfrm flipV="1">
              <a:off x="2804211" y="2219529"/>
              <a:ext cx="5030445" cy="252420"/>
            </a:xfrm>
            <a:prstGeom prst="straightConnector1">
              <a:avLst/>
            </a:prstGeom>
            <a:ln w="9525" cap="flat" cmpd="sng" algn="ctr">
              <a:solidFill>
                <a:schemeClr val="bg2">
                  <a:lumMod val="75000"/>
                </a:schemeClr>
              </a:solidFill>
              <a:prstDash val="solid"/>
              <a:round/>
              <a:headEnd type="oval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783079BD-F91C-814E-B9CA-05920BBC05E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03104" y="2219529"/>
              <a:ext cx="6315584" cy="613218"/>
            </a:xfrm>
            <a:prstGeom prst="straightConnector1">
              <a:avLst/>
            </a:prstGeom>
            <a:ln w="9525" cap="flat" cmpd="sng" algn="ctr">
              <a:solidFill>
                <a:schemeClr val="bg2">
                  <a:lumMod val="75000"/>
                </a:schemeClr>
              </a:solidFill>
              <a:prstDash val="solid"/>
              <a:round/>
              <a:headEnd type="oval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DE6959E7-7866-DE4B-803A-BB4FC4FD1D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49943" y="2219529"/>
              <a:ext cx="5768745" cy="613218"/>
            </a:xfrm>
            <a:prstGeom prst="straightConnector1">
              <a:avLst/>
            </a:prstGeom>
            <a:ln w="9525" cap="flat" cmpd="sng" algn="ctr">
              <a:solidFill>
                <a:schemeClr val="bg2">
                  <a:lumMod val="75000"/>
                </a:schemeClr>
              </a:solidFill>
              <a:prstDash val="solid"/>
              <a:round/>
              <a:headEnd type="oval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2DCA40DF-0A09-7C41-B56F-D2D5743B59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04211" y="2219529"/>
              <a:ext cx="5014477" cy="613218"/>
            </a:xfrm>
            <a:prstGeom prst="straightConnector1">
              <a:avLst/>
            </a:prstGeom>
            <a:ln w="9525" cap="flat" cmpd="sng" algn="ctr">
              <a:solidFill>
                <a:schemeClr val="bg2">
                  <a:lumMod val="75000"/>
                </a:schemeClr>
              </a:solidFill>
              <a:prstDash val="solid"/>
              <a:round/>
              <a:headEnd type="oval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0389292F-C70F-044D-8FE3-8C5ECE15BB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75038" y="2219529"/>
              <a:ext cx="6343650" cy="1045426"/>
            </a:xfrm>
            <a:prstGeom prst="straightConnector1">
              <a:avLst/>
            </a:prstGeom>
            <a:ln w="9525" cap="flat" cmpd="sng" algn="ctr">
              <a:solidFill>
                <a:schemeClr val="bg2">
                  <a:lumMod val="75000"/>
                </a:schemeClr>
              </a:solidFill>
              <a:prstDash val="solid"/>
              <a:round/>
              <a:headEnd type="oval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ECFC31BB-7E50-934F-9019-05ECF853A50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21877" y="2219529"/>
              <a:ext cx="5796811" cy="1045426"/>
            </a:xfrm>
            <a:prstGeom prst="straightConnector1">
              <a:avLst/>
            </a:prstGeom>
            <a:ln w="9525" cap="flat" cmpd="sng" algn="ctr">
              <a:solidFill>
                <a:schemeClr val="bg2">
                  <a:lumMod val="75000"/>
                </a:schemeClr>
              </a:solidFill>
              <a:prstDash val="solid"/>
              <a:round/>
              <a:headEnd type="oval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00C6937B-4AD0-774A-AD6C-3EEBBB17AB2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76145" y="2219529"/>
              <a:ext cx="5042543" cy="1045426"/>
            </a:xfrm>
            <a:prstGeom prst="straightConnector1">
              <a:avLst/>
            </a:prstGeom>
            <a:ln w="9525" cap="flat" cmpd="sng" algn="ctr">
              <a:solidFill>
                <a:schemeClr val="bg2">
                  <a:lumMod val="75000"/>
                </a:schemeClr>
              </a:solidFill>
              <a:prstDash val="solid"/>
              <a:round/>
              <a:headEnd type="oval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115" name="Title 1">
            <a:extLst>
              <a:ext uri="{FF2B5EF4-FFF2-40B4-BE49-F238E27FC236}">
                <a16:creationId xmlns:a16="http://schemas.microsoft.com/office/drawing/2014/main" id="{0834D607-6C38-E64A-A769-CA49AB786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450" y="320675"/>
            <a:ext cx="10801350" cy="1325563"/>
          </a:xfrm>
        </p:spPr>
        <p:txBody>
          <a:bodyPr/>
          <a:lstStyle/>
          <a:p>
            <a:r>
              <a:rPr lang="en-US" dirty="0"/>
              <a:t>Convolutional Networks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831273F9-3EE3-4842-873E-717B1238D3E6}"/>
              </a:ext>
            </a:extLst>
          </p:cNvPr>
          <p:cNvSpPr txBox="1"/>
          <p:nvPr/>
        </p:nvSpPr>
        <p:spPr>
          <a:xfrm>
            <a:off x="649894" y="1224488"/>
            <a:ext cx="2225289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High-level Intuition</a:t>
            </a:r>
          </a:p>
        </p:txBody>
      </p:sp>
    </p:spTree>
    <p:extLst>
      <p:ext uri="{BB962C8B-B14F-4D97-AF65-F5344CB8AC3E}">
        <p14:creationId xmlns:p14="http://schemas.microsoft.com/office/powerpoint/2010/main" val="34578777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09D185B5-8998-244C-9591-71D13A5BB101}"/>
              </a:ext>
            </a:extLst>
          </p:cNvPr>
          <p:cNvSpPr/>
          <p:nvPr/>
        </p:nvSpPr>
        <p:spPr>
          <a:xfrm>
            <a:off x="487055" y="2255765"/>
            <a:ext cx="5295045" cy="3255023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Triangle 113">
            <a:extLst>
              <a:ext uri="{FF2B5EF4-FFF2-40B4-BE49-F238E27FC236}">
                <a16:creationId xmlns:a16="http://schemas.microsoft.com/office/drawing/2014/main" id="{7B46CB52-6692-9C40-9E50-9AC423238160}"/>
              </a:ext>
            </a:extLst>
          </p:cNvPr>
          <p:cNvSpPr/>
          <p:nvPr/>
        </p:nvSpPr>
        <p:spPr>
          <a:xfrm>
            <a:off x="1093029" y="2420673"/>
            <a:ext cx="1994452" cy="974037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0D2ECABB-97A4-5044-9BD9-4ED18ADA551D}"/>
              </a:ext>
            </a:extLst>
          </p:cNvPr>
          <p:cNvGrpSpPr/>
          <p:nvPr/>
        </p:nvGrpSpPr>
        <p:grpSpPr>
          <a:xfrm>
            <a:off x="1093029" y="2254462"/>
            <a:ext cx="2022249" cy="1201433"/>
            <a:chOff x="1093029" y="2254462"/>
            <a:chExt cx="2022249" cy="1201433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475AF7F-A873-EC45-B0F5-3E0E5B559379}"/>
                </a:ext>
              </a:extLst>
            </p:cNvPr>
            <p:cNvSpPr/>
            <p:nvPr/>
          </p:nvSpPr>
          <p:spPr>
            <a:xfrm>
              <a:off x="1093029" y="3077776"/>
              <a:ext cx="664817" cy="3781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955D7A63-49E2-DD4B-8E46-2E1E6B1312DE}"/>
                </a:ext>
              </a:extLst>
            </p:cNvPr>
            <p:cNvSpPr/>
            <p:nvPr/>
          </p:nvSpPr>
          <p:spPr>
            <a:xfrm>
              <a:off x="1745091" y="3075740"/>
              <a:ext cx="664817" cy="3781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F15F7B71-2186-CC4B-BA6E-A5D744F09743}"/>
                </a:ext>
              </a:extLst>
            </p:cNvPr>
            <p:cNvSpPr/>
            <p:nvPr/>
          </p:nvSpPr>
          <p:spPr>
            <a:xfrm>
              <a:off x="1769676" y="2657165"/>
              <a:ext cx="664817" cy="3781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D4DC7FB8-0278-2D49-A609-91566DC410AF}"/>
                </a:ext>
              </a:extLst>
            </p:cNvPr>
            <p:cNvSpPr/>
            <p:nvPr/>
          </p:nvSpPr>
          <p:spPr>
            <a:xfrm>
              <a:off x="1779989" y="2254462"/>
              <a:ext cx="664817" cy="3781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B3726B57-63F9-E64C-BF59-78065A37DA4C}"/>
                </a:ext>
              </a:extLst>
            </p:cNvPr>
            <p:cNvSpPr/>
            <p:nvPr/>
          </p:nvSpPr>
          <p:spPr>
            <a:xfrm>
              <a:off x="2432379" y="3076838"/>
              <a:ext cx="664817" cy="3781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683B00A2-25A4-4F46-99AA-BFFD8B4CCEAD}"/>
                </a:ext>
              </a:extLst>
            </p:cNvPr>
            <p:cNvSpPr/>
            <p:nvPr/>
          </p:nvSpPr>
          <p:spPr>
            <a:xfrm>
              <a:off x="1097888" y="2658176"/>
              <a:ext cx="664817" cy="37811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54E443D2-8189-CF49-9EA4-8151B151D9ED}"/>
                </a:ext>
              </a:extLst>
            </p:cNvPr>
            <p:cNvSpPr/>
            <p:nvPr/>
          </p:nvSpPr>
          <p:spPr>
            <a:xfrm>
              <a:off x="2450461" y="2666239"/>
              <a:ext cx="664817" cy="37811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841476C6-7288-FC48-8C0E-44AEC3E24D99}"/>
              </a:ext>
            </a:extLst>
          </p:cNvPr>
          <p:cNvGrpSpPr/>
          <p:nvPr/>
        </p:nvGrpSpPr>
        <p:grpSpPr>
          <a:xfrm>
            <a:off x="425603" y="2241276"/>
            <a:ext cx="5430632" cy="3298137"/>
            <a:chOff x="425603" y="2241276"/>
            <a:chExt cx="5430632" cy="3298137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96A28BA4-4EB6-7441-82BC-0AEA61F623FC}"/>
                </a:ext>
              </a:extLst>
            </p:cNvPr>
            <p:cNvGrpSpPr/>
            <p:nvPr/>
          </p:nvGrpSpPr>
          <p:grpSpPr>
            <a:xfrm>
              <a:off x="425603" y="2643806"/>
              <a:ext cx="5430632" cy="2504664"/>
              <a:chOff x="644538" y="3001615"/>
              <a:chExt cx="5430632" cy="2504664"/>
            </a:xfrm>
          </p:grpSpPr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0FC3D5F1-CFAA-864E-99B7-6A3282E675A1}"/>
                  </a:ext>
                </a:extLst>
              </p:cNvPr>
              <p:cNvCxnSpPr/>
              <p:nvPr/>
            </p:nvCxnSpPr>
            <p:spPr>
              <a:xfrm>
                <a:off x="644538" y="3001615"/>
                <a:ext cx="5430632" cy="0"/>
              </a:xfrm>
              <a:prstGeom prst="line">
                <a:avLst/>
              </a:prstGeom>
              <a:ln w="571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50BDCE30-8812-DE41-AE5A-E00B9543541D}"/>
                  </a:ext>
                </a:extLst>
              </p:cNvPr>
              <p:cNvCxnSpPr/>
              <p:nvPr/>
            </p:nvCxnSpPr>
            <p:spPr>
              <a:xfrm>
                <a:off x="644538" y="3419059"/>
                <a:ext cx="5430632" cy="0"/>
              </a:xfrm>
              <a:prstGeom prst="line">
                <a:avLst/>
              </a:prstGeom>
              <a:ln w="571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C7896695-FAE7-CB47-BE10-601980A3502E}"/>
                  </a:ext>
                </a:extLst>
              </p:cNvPr>
              <p:cNvCxnSpPr/>
              <p:nvPr/>
            </p:nvCxnSpPr>
            <p:spPr>
              <a:xfrm>
                <a:off x="644538" y="3836503"/>
                <a:ext cx="5430632" cy="0"/>
              </a:xfrm>
              <a:prstGeom prst="line">
                <a:avLst/>
              </a:prstGeom>
              <a:ln w="571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E9465506-529D-DB4E-8F1C-3BFDC8F5AC56}"/>
                  </a:ext>
                </a:extLst>
              </p:cNvPr>
              <p:cNvCxnSpPr/>
              <p:nvPr/>
            </p:nvCxnSpPr>
            <p:spPr>
              <a:xfrm>
                <a:off x="644538" y="4253947"/>
                <a:ext cx="5430632" cy="0"/>
              </a:xfrm>
              <a:prstGeom prst="line">
                <a:avLst/>
              </a:prstGeom>
              <a:ln w="571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900D923A-63D0-A44B-9358-FF45DD98C859}"/>
                  </a:ext>
                </a:extLst>
              </p:cNvPr>
              <p:cNvCxnSpPr/>
              <p:nvPr/>
            </p:nvCxnSpPr>
            <p:spPr>
              <a:xfrm>
                <a:off x="644538" y="4671391"/>
                <a:ext cx="5430632" cy="0"/>
              </a:xfrm>
              <a:prstGeom prst="line">
                <a:avLst/>
              </a:prstGeom>
              <a:ln w="571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EE471FCA-0E5E-0E41-8716-1BCA75347C7E}"/>
                  </a:ext>
                </a:extLst>
              </p:cNvPr>
              <p:cNvCxnSpPr/>
              <p:nvPr/>
            </p:nvCxnSpPr>
            <p:spPr>
              <a:xfrm>
                <a:off x="644538" y="5088835"/>
                <a:ext cx="5430632" cy="0"/>
              </a:xfrm>
              <a:prstGeom prst="line">
                <a:avLst/>
              </a:prstGeom>
              <a:ln w="571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B9B8D2C1-61DF-C44E-B425-79DEB053AF7E}"/>
                  </a:ext>
                </a:extLst>
              </p:cNvPr>
              <p:cNvCxnSpPr/>
              <p:nvPr/>
            </p:nvCxnSpPr>
            <p:spPr>
              <a:xfrm>
                <a:off x="644538" y="5506279"/>
                <a:ext cx="5430632" cy="0"/>
              </a:xfrm>
              <a:prstGeom prst="line">
                <a:avLst/>
              </a:prstGeom>
              <a:ln w="571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28F4DE19-DD03-7A4E-8B93-1466851E6342}"/>
                </a:ext>
              </a:extLst>
            </p:cNvPr>
            <p:cNvGrpSpPr/>
            <p:nvPr/>
          </p:nvGrpSpPr>
          <p:grpSpPr>
            <a:xfrm rot="5400000">
              <a:off x="1438413" y="1895893"/>
              <a:ext cx="3298137" cy="3988904"/>
              <a:chOff x="644538" y="3001615"/>
              <a:chExt cx="5430632" cy="2504664"/>
            </a:xfrm>
          </p:grpSpPr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6AE621F6-A91C-F84E-AE55-B9431E63CD5C}"/>
                  </a:ext>
                </a:extLst>
              </p:cNvPr>
              <p:cNvCxnSpPr/>
              <p:nvPr/>
            </p:nvCxnSpPr>
            <p:spPr>
              <a:xfrm>
                <a:off x="644538" y="3001615"/>
                <a:ext cx="5430632" cy="0"/>
              </a:xfrm>
              <a:prstGeom prst="line">
                <a:avLst/>
              </a:prstGeom>
              <a:ln w="571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208578A3-0D9B-DB4E-A373-0312B406C118}"/>
                  </a:ext>
                </a:extLst>
              </p:cNvPr>
              <p:cNvCxnSpPr/>
              <p:nvPr/>
            </p:nvCxnSpPr>
            <p:spPr>
              <a:xfrm>
                <a:off x="644538" y="3419059"/>
                <a:ext cx="5430632" cy="0"/>
              </a:xfrm>
              <a:prstGeom prst="line">
                <a:avLst/>
              </a:prstGeom>
              <a:ln w="571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3A2C2E8B-05D6-6344-9FB9-DA353E74960E}"/>
                  </a:ext>
                </a:extLst>
              </p:cNvPr>
              <p:cNvCxnSpPr/>
              <p:nvPr/>
            </p:nvCxnSpPr>
            <p:spPr>
              <a:xfrm>
                <a:off x="644538" y="3836503"/>
                <a:ext cx="5430632" cy="0"/>
              </a:xfrm>
              <a:prstGeom prst="line">
                <a:avLst/>
              </a:prstGeom>
              <a:ln w="571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20C29344-50F2-A44D-BB3E-EF714B65D4D4}"/>
                  </a:ext>
                </a:extLst>
              </p:cNvPr>
              <p:cNvCxnSpPr/>
              <p:nvPr/>
            </p:nvCxnSpPr>
            <p:spPr>
              <a:xfrm>
                <a:off x="644538" y="4253947"/>
                <a:ext cx="5430632" cy="0"/>
              </a:xfrm>
              <a:prstGeom prst="line">
                <a:avLst/>
              </a:prstGeom>
              <a:ln w="571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A660A2A8-61F3-6D4D-8B8F-94E7B2869CA7}"/>
                  </a:ext>
                </a:extLst>
              </p:cNvPr>
              <p:cNvCxnSpPr/>
              <p:nvPr/>
            </p:nvCxnSpPr>
            <p:spPr>
              <a:xfrm>
                <a:off x="644538" y="4671391"/>
                <a:ext cx="5430632" cy="0"/>
              </a:xfrm>
              <a:prstGeom prst="line">
                <a:avLst/>
              </a:prstGeom>
              <a:ln w="571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49C34B38-D96C-9349-A675-85AAC566DCAD}"/>
                  </a:ext>
                </a:extLst>
              </p:cNvPr>
              <p:cNvCxnSpPr/>
              <p:nvPr/>
            </p:nvCxnSpPr>
            <p:spPr>
              <a:xfrm>
                <a:off x="644538" y="5088835"/>
                <a:ext cx="5430632" cy="0"/>
              </a:xfrm>
              <a:prstGeom prst="line">
                <a:avLst/>
              </a:prstGeom>
              <a:ln w="571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D5753BD8-8BCF-7248-B453-717DBCAF016B}"/>
                  </a:ext>
                </a:extLst>
              </p:cNvPr>
              <p:cNvCxnSpPr/>
              <p:nvPr/>
            </p:nvCxnSpPr>
            <p:spPr>
              <a:xfrm>
                <a:off x="644538" y="5506279"/>
                <a:ext cx="5430632" cy="0"/>
              </a:xfrm>
              <a:prstGeom prst="line">
                <a:avLst/>
              </a:prstGeom>
              <a:ln w="571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8149B254-CBB7-F643-A713-8D702B39B8D8}"/>
              </a:ext>
            </a:extLst>
          </p:cNvPr>
          <p:cNvGrpSpPr/>
          <p:nvPr/>
        </p:nvGrpSpPr>
        <p:grpSpPr>
          <a:xfrm>
            <a:off x="6966502" y="1366291"/>
            <a:ext cx="4299374" cy="4438160"/>
            <a:chOff x="6966502" y="1366291"/>
            <a:chExt cx="4299374" cy="4438160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F327FA1C-30CC-8641-A905-C45EC6392B88}"/>
                </a:ext>
              </a:extLst>
            </p:cNvPr>
            <p:cNvGrpSpPr/>
            <p:nvPr/>
          </p:nvGrpSpPr>
          <p:grpSpPr>
            <a:xfrm>
              <a:off x="6966502" y="1775790"/>
              <a:ext cx="4299374" cy="4028661"/>
              <a:chOff x="6966502" y="1775790"/>
              <a:chExt cx="4299374" cy="4028661"/>
            </a:xfrm>
          </p:grpSpPr>
          <p:sp>
            <p:nvSpPr>
              <p:cNvPr id="27" name="Rounded Rectangle 26">
                <a:extLst>
                  <a:ext uri="{FF2B5EF4-FFF2-40B4-BE49-F238E27FC236}">
                    <a16:creationId xmlns:a16="http://schemas.microsoft.com/office/drawing/2014/main" id="{7217E66A-F914-4B48-BE78-C75440115317}"/>
                  </a:ext>
                </a:extLst>
              </p:cNvPr>
              <p:cNvSpPr/>
              <p:nvPr/>
            </p:nvSpPr>
            <p:spPr>
              <a:xfrm>
                <a:off x="6966502" y="1775790"/>
                <a:ext cx="4299374" cy="4028661"/>
              </a:xfrm>
              <a:prstGeom prst="roundRect">
                <a:avLst>
                  <a:gd name="adj" fmla="val 9703"/>
                </a:avLst>
              </a:prstGeom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77975961-CF4D-C44D-8505-EDFAD85AA7F2}"/>
                  </a:ext>
                </a:extLst>
              </p:cNvPr>
              <p:cNvGrpSpPr/>
              <p:nvPr/>
            </p:nvGrpSpPr>
            <p:grpSpPr>
              <a:xfrm>
                <a:off x="7150471" y="1984095"/>
                <a:ext cx="3891793" cy="3657182"/>
                <a:chOff x="7150471" y="1984095"/>
                <a:chExt cx="3891793" cy="3657182"/>
              </a:xfrm>
            </p:grpSpPr>
            <p:grpSp>
              <p:nvGrpSpPr>
                <p:cNvPr id="3" name="Group 2">
                  <a:extLst>
                    <a:ext uri="{FF2B5EF4-FFF2-40B4-BE49-F238E27FC236}">
                      <a16:creationId xmlns:a16="http://schemas.microsoft.com/office/drawing/2014/main" id="{EB7F2F7D-3B2A-F441-9ACE-6E8DFD99BF5D}"/>
                    </a:ext>
                  </a:extLst>
                </p:cNvPr>
                <p:cNvGrpSpPr/>
                <p:nvPr/>
              </p:nvGrpSpPr>
              <p:grpSpPr>
                <a:xfrm>
                  <a:off x="7150471" y="1984095"/>
                  <a:ext cx="470868" cy="3657182"/>
                  <a:chOff x="7150471" y="2001079"/>
                  <a:chExt cx="470868" cy="3657182"/>
                </a:xfrm>
              </p:grpSpPr>
              <p:sp>
                <p:nvSpPr>
                  <p:cNvPr id="28" name="Oval 27">
                    <a:extLst>
                      <a:ext uri="{FF2B5EF4-FFF2-40B4-BE49-F238E27FC236}">
                        <a16:creationId xmlns:a16="http://schemas.microsoft.com/office/drawing/2014/main" id="{1A7E3FC1-CDB9-8A4D-A7E9-32EF26C735F1}"/>
                      </a:ext>
                    </a:extLst>
                  </p:cNvPr>
                  <p:cNvSpPr/>
                  <p:nvPr/>
                </p:nvSpPr>
                <p:spPr>
                  <a:xfrm>
                    <a:off x="7150471" y="2001079"/>
                    <a:ext cx="470868" cy="470868"/>
                  </a:xfrm>
                  <a:prstGeom prst="ellipse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9" name="Oval 28">
                    <a:extLst>
                      <a:ext uri="{FF2B5EF4-FFF2-40B4-BE49-F238E27FC236}">
                        <a16:creationId xmlns:a16="http://schemas.microsoft.com/office/drawing/2014/main" id="{230AC736-CE29-A245-B6BD-FEF6AEC28A1F}"/>
                      </a:ext>
                    </a:extLst>
                  </p:cNvPr>
                  <p:cNvSpPr/>
                  <p:nvPr/>
                </p:nvSpPr>
                <p:spPr>
                  <a:xfrm>
                    <a:off x="7150471" y="2638342"/>
                    <a:ext cx="470868" cy="470868"/>
                  </a:xfrm>
                  <a:prstGeom prst="ellipse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0" name="Oval 29">
                    <a:extLst>
                      <a:ext uri="{FF2B5EF4-FFF2-40B4-BE49-F238E27FC236}">
                        <a16:creationId xmlns:a16="http://schemas.microsoft.com/office/drawing/2014/main" id="{2DDCC1F8-3A9E-2F4C-A992-8793B0F5DDFB}"/>
                      </a:ext>
                    </a:extLst>
                  </p:cNvPr>
                  <p:cNvSpPr/>
                  <p:nvPr/>
                </p:nvSpPr>
                <p:spPr>
                  <a:xfrm>
                    <a:off x="7150471" y="3275605"/>
                    <a:ext cx="470868" cy="470868"/>
                  </a:xfrm>
                  <a:prstGeom prst="ellipse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1" name="Oval 30">
                    <a:extLst>
                      <a:ext uri="{FF2B5EF4-FFF2-40B4-BE49-F238E27FC236}">
                        <a16:creationId xmlns:a16="http://schemas.microsoft.com/office/drawing/2014/main" id="{AE978F93-59A5-6A4B-857B-64B461499E41}"/>
                      </a:ext>
                    </a:extLst>
                  </p:cNvPr>
                  <p:cNvSpPr/>
                  <p:nvPr/>
                </p:nvSpPr>
                <p:spPr>
                  <a:xfrm>
                    <a:off x="7150471" y="3912868"/>
                    <a:ext cx="470868" cy="470868"/>
                  </a:xfrm>
                  <a:prstGeom prst="ellipse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2" name="Oval 31">
                    <a:extLst>
                      <a:ext uri="{FF2B5EF4-FFF2-40B4-BE49-F238E27FC236}">
                        <a16:creationId xmlns:a16="http://schemas.microsoft.com/office/drawing/2014/main" id="{86218B46-863F-9049-8FA8-5E920E8F04F0}"/>
                      </a:ext>
                    </a:extLst>
                  </p:cNvPr>
                  <p:cNvSpPr/>
                  <p:nvPr/>
                </p:nvSpPr>
                <p:spPr>
                  <a:xfrm>
                    <a:off x="7150471" y="4550131"/>
                    <a:ext cx="470868" cy="470868"/>
                  </a:xfrm>
                  <a:prstGeom prst="ellipse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3" name="Oval 32">
                    <a:extLst>
                      <a:ext uri="{FF2B5EF4-FFF2-40B4-BE49-F238E27FC236}">
                        <a16:creationId xmlns:a16="http://schemas.microsoft.com/office/drawing/2014/main" id="{685CC376-1C68-4645-A4F9-1631A4B1518F}"/>
                      </a:ext>
                    </a:extLst>
                  </p:cNvPr>
                  <p:cNvSpPr/>
                  <p:nvPr/>
                </p:nvSpPr>
                <p:spPr>
                  <a:xfrm>
                    <a:off x="7150471" y="5187393"/>
                    <a:ext cx="470868" cy="470868"/>
                  </a:xfrm>
                  <a:prstGeom prst="ellipse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42" name="Group 41">
                  <a:extLst>
                    <a:ext uri="{FF2B5EF4-FFF2-40B4-BE49-F238E27FC236}">
                      <a16:creationId xmlns:a16="http://schemas.microsoft.com/office/drawing/2014/main" id="{F5D60CFD-C8FE-9B45-B2E7-85B42153B489}"/>
                    </a:ext>
                  </a:extLst>
                </p:cNvPr>
                <p:cNvGrpSpPr/>
                <p:nvPr/>
              </p:nvGrpSpPr>
              <p:grpSpPr>
                <a:xfrm>
                  <a:off x="7834656" y="1984095"/>
                  <a:ext cx="470868" cy="3657182"/>
                  <a:chOff x="7150471" y="2001079"/>
                  <a:chExt cx="470868" cy="3657182"/>
                </a:xfrm>
              </p:grpSpPr>
              <p:sp>
                <p:nvSpPr>
                  <p:cNvPr id="43" name="Oval 42">
                    <a:extLst>
                      <a:ext uri="{FF2B5EF4-FFF2-40B4-BE49-F238E27FC236}">
                        <a16:creationId xmlns:a16="http://schemas.microsoft.com/office/drawing/2014/main" id="{81F2CDF9-483D-F241-9D00-D2CB63837D31}"/>
                      </a:ext>
                    </a:extLst>
                  </p:cNvPr>
                  <p:cNvSpPr/>
                  <p:nvPr/>
                </p:nvSpPr>
                <p:spPr>
                  <a:xfrm>
                    <a:off x="7150471" y="2001079"/>
                    <a:ext cx="470868" cy="470868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4" name="Oval 43">
                    <a:extLst>
                      <a:ext uri="{FF2B5EF4-FFF2-40B4-BE49-F238E27FC236}">
                        <a16:creationId xmlns:a16="http://schemas.microsoft.com/office/drawing/2014/main" id="{716905E0-10D0-C849-B40B-CB2E35E7C8DE}"/>
                      </a:ext>
                    </a:extLst>
                  </p:cNvPr>
                  <p:cNvSpPr/>
                  <p:nvPr/>
                </p:nvSpPr>
                <p:spPr>
                  <a:xfrm>
                    <a:off x="7150471" y="2638342"/>
                    <a:ext cx="470868" cy="470868"/>
                  </a:xfrm>
                  <a:prstGeom prst="ellipse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5" name="Oval 44">
                    <a:extLst>
                      <a:ext uri="{FF2B5EF4-FFF2-40B4-BE49-F238E27FC236}">
                        <a16:creationId xmlns:a16="http://schemas.microsoft.com/office/drawing/2014/main" id="{33C2A5BC-B26F-EB45-8FFF-398459FD0B5B}"/>
                      </a:ext>
                    </a:extLst>
                  </p:cNvPr>
                  <p:cNvSpPr/>
                  <p:nvPr/>
                </p:nvSpPr>
                <p:spPr>
                  <a:xfrm>
                    <a:off x="7150471" y="3275605"/>
                    <a:ext cx="470868" cy="470868"/>
                  </a:xfrm>
                  <a:prstGeom prst="ellipse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6" name="Oval 45">
                    <a:extLst>
                      <a:ext uri="{FF2B5EF4-FFF2-40B4-BE49-F238E27FC236}">
                        <a16:creationId xmlns:a16="http://schemas.microsoft.com/office/drawing/2014/main" id="{8B781E52-29F8-EC4E-86DD-166EB1FAF9DA}"/>
                      </a:ext>
                    </a:extLst>
                  </p:cNvPr>
                  <p:cNvSpPr/>
                  <p:nvPr/>
                </p:nvSpPr>
                <p:spPr>
                  <a:xfrm>
                    <a:off x="7150471" y="3912868"/>
                    <a:ext cx="470868" cy="470868"/>
                  </a:xfrm>
                  <a:prstGeom prst="ellipse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7" name="Oval 46">
                    <a:extLst>
                      <a:ext uri="{FF2B5EF4-FFF2-40B4-BE49-F238E27FC236}">
                        <a16:creationId xmlns:a16="http://schemas.microsoft.com/office/drawing/2014/main" id="{AA282A7B-83C5-794D-8B9D-68BEBE6764E8}"/>
                      </a:ext>
                    </a:extLst>
                  </p:cNvPr>
                  <p:cNvSpPr/>
                  <p:nvPr/>
                </p:nvSpPr>
                <p:spPr>
                  <a:xfrm>
                    <a:off x="7150471" y="4550131"/>
                    <a:ext cx="470868" cy="470868"/>
                  </a:xfrm>
                  <a:prstGeom prst="ellipse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8" name="Oval 47">
                    <a:extLst>
                      <a:ext uri="{FF2B5EF4-FFF2-40B4-BE49-F238E27FC236}">
                        <a16:creationId xmlns:a16="http://schemas.microsoft.com/office/drawing/2014/main" id="{5E5F44C1-4B24-494C-8225-C76FDD679494}"/>
                      </a:ext>
                    </a:extLst>
                  </p:cNvPr>
                  <p:cNvSpPr/>
                  <p:nvPr/>
                </p:nvSpPr>
                <p:spPr>
                  <a:xfrm>
                    <a:off x="7150471" y="5187393"/>
                    <a:ext cx="470868" cy="470868"/>
                  </a:xfrm>
                  <a:prstGeom prst="ellipse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49" name="Group 48">
                  <a:extLst>
                    <a:ext uri="{FF2B5EF4-FFF2-40B4-BE49-F238E27FC236}">
                      <a16:creationId xmlns:a16="http://schemas.microsoft.com/office/drawing/2014/main" id="{408850AF-B8EB-5145-9C35-152CB900D64C}"/>
                    </a:ext>
                  </a:extLst>
                </p:cNvPr>
                <p:cNvGrpSpPr/>
                <p:nvPr/>
              </p:nvGrpSpPr>
              <p:grpSpPr>
                <a:xfrm>
                  <a:off x="8518841" y="1984095"/>
                  <a:ext cx="470868" cy="3657182"/>
                  <a:chOff x="7150471" y="2001079"/>
                  <a:chExt cx="470868" cy="3657182"/>
                </a:xfrm>
              </p:grpSpPr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C8B15899-8A8E-D746-8B5A-AC18DCFFC4F3}"/>
                      </a:ext>
                    </a:extLst>
                  </p:cNvPr>
                  <p:cNvSpPr/>
                  <p:nvPr/>
                </p:nvSpPr>
                <p:spPr>
                  <a:xfrm>
                    <a:off x="7150471" y="2001079"/>
                    <a:ext cx="470868" cy="470868"/>
                  </a:xfrm>
                  <a:prstGeom prst="ellipse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1" name="Oval 50">
                    <a:extLst>
                      <a:ext uri="{FF2B5EF4-FFF2-40B4-BE49-F238E27FC236}">
                        <a16:creationId xmlns:a16="http://schemas.microsoft.com/office/drawing/2014/main" id="{3A965D5C-4F3B-774E-AD53-57EB9C29C54D}"/>
                      </a:ext>
                    </a:extLst>
                  </p:cNvPr>
                  <p:cNvSpPr/>
                  <p:nvPr/>
                </p:nvSpPr>
                <p:spPr>
                  <a:xfrm>
                    <a:off x="7150471" y="2638342"/>
                    <a:ext cx="470868" cy="470868"/>
                  </a:xfrm>
                  <a:prstGeom prst="ellipse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2" name="Oval 51">
                    <a:extLst>
                      <a:ext uri="{FF2B5EF4-FFF2-40B4-BE49-F238E27FC236}">
                        <a16:creationId xmlns:a16="http://schemas.microsoft.com/office/drawing/2014/main" id="{D69106AB-11A9-B041-8EBE-AE8E5E1371DD}"/>
                      </a:ext>
                    </a:extLst>
                  </p:cNvPr>
                  <p:cNvSpPr/>
                  <p:nvPr/>
                </p:nvSpPr>
                <p:spPr>
                  <a:xfrm>
                    <a:off x="7150471" y="3275605"/>
                    <a:ext cx="470868" cy="470868"/>
                  </a:xfrm>
                  <a:prstGeom prst="ellipse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3" name="Oval 52">
                    <a:extLst>
                      <a:ext uri="{FF2B5EF4-FFF2-40B4-BE49-F238E27FC236}">
                        <a16:creationId xmlns:a16="http://schemas.microsoft.com/office/drawing/2014/main" id="{A9FB47E5-1681-F245-8492-5BE6E04D2326}"/>
                      </a:ext>
                    </a:extLst>
                  </p:cNvPr>
                  <p:cNvSpPr/>
                  <p:nvPr/>
                </p:nvSpPr>
                <p:spPr>
                  <a:xfrm>
                    <a:off x="7150471" y="3912868"/>
                    <a:ext cx="470868" cy="470868"/>
                  </a:xfrm>
                  <a:prstGeom prst="ellipse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4" name="Oval 53">
                    <a:extLst>
                      <a:ext uri="{FF2B5EF4-FFF2-40B4-BE49-F238E27FC236}">
                        <a16:creationId xmlns:a16="http://schemas.microsoft.com/office/drawing/2014/main" id="{B99BCF56-0811-104E-9464-CA7FD624FAA9}"/>
                      </a:ext>
                    </a:extLst>
                  </p:cNvPr>
                  <p:cNvSpPr/>
                  <p:nvPr/>
                </p:nvSpPr>
                <p:spPr>
                  <a:xfrm>
                    <a:off x="7150471" y="4550131"/>
                    <a:ext cx="470868" cy="470868"/>
                  </a:xfrm>
                  <a:prstGeom prst="ellipse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5" name="Oval 54">
                    <a:extLst>
                      <a:ext uri="{FF2B5EF4-FFF2-40B4-BE49-F238E27FC236}">
                        <a16:creationId xmlns:a16="http://schemas.microsoft.com/office/drawing/2014/main" id="{19F52C14-00DA-ED40-96B4-453845F29F74}"/>
                      </a:ext>
                    </a:extLst>
                  </p:cNvPr>
                  <p:cNvSpPr/>
                  <p:nvPr/>
                </p:nvSpPr>
                <p:spPr>
                  <a:xfrm>
                    <a:off x="7150471" y="5187393"/>
                    <a:ext cx="470868" cy="470868"/>
                  </a:xfrm>
                  <a:prstGeom prst="ellipse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56" name="Group 55">
                  <a:extLst>
                    <a:ext uri="{FF2B5EF4-FFF2-40B4-BE49-F238E27FC236}">
                      <a16:creationId xmlns:a16="http://schemas.microsoft.com/office/drawing/2014/main" id="{55D8BE4F-5A05-E941-8477-B8A15EC3C3F7}"/>
                    </a:ext>
                  </a:extLst>
                </p:cNvPr>
                <p:cNvGrpSpPr/>
                <p:nvPr/>
              </p:nvGrpSpPr>
              <p:grpSpPr>
                <a:xfrm>
                  <a:off x="9203026" y="1984095"/>
                  <a:ext cx="470868" cy="3657182"/>
                  <a:chOff x="7150471" y="2001079"/>
                  <a:chExt cx="470868" cy="3657182"/>
                </a:xfrm>
              </p:grpSpPr>
              <p:sp>
                <p:nvSpPr>
                  <p:cNvPr id="57" name="Oval 56">
                    <a:extLst>
                      <a:ext uri="{FF2B5EF4-FFF2-40B4-BE49-F238E27FC236}">
                        <a16:creationId xmlns:a16="http://schemas.microsoft.com/office/drawing/2014/main" id="{3B655A29-7981-8D4C-8429-204D44F8A35D}"/>
                      </a:ext>
                    </a:extLst>
                  </p:cNvPr>
                  <p:cNvSpPr/>
                  <p:nvPr/>
                </p:nvSpPr>
                <p:spPr>
                  <a:xfrm>
                    <a:off x="7150471" y="2001079"/>
                    <a:ext cx="470868" cy="470868"/>
                  </a:xfrm>
                  <a:prstGeom prst="ellipse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1" name="Oval 60">
                    <a:extLst>
                      <a:ext uri="{FF2B5EF4-FFF2-40B4-BE49-F238E27FC236}">
                        <a16:creationId xmlns:a16="http://schemas.microsoft.com/office/drawing/2014/main" id="{1CCA760E-C400-4A4A-A0DD-BDCCB9271561}"/>
                      </a:ext>
                    </a:extLst>
                  </p:cNvPr>
                  <p:cNvSpPr/>
                  <p:nvPr/>
                </p:nvSpPr>
                <p:spPr>
                  <a:xfrm>
                    <a:off x="7150471" y="2638342"/>
                    <a:ext cx="470868" cy="470868"/>
                  </a:xfrm>
                  <a:prstGeom prst="ellipse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2" name="Oval 61">
                    <a:extLst>
                      <a:ext uri="{FF2B5EF4-FFF2-40B4-BE49-F238E27FC236}">
                        <a16:creationId xmlns:a16="http://schemas.microsoft.com/office/drawing/2014/main" id="{6E2950C6-E99F-924A-A9B6-89B3E4FFE62E}"/>
                      </a:ext>
                    </a:extLst>
                  </p:cNvPr>
                  <p:cNvSpPr/>
                  <p:nvPr/>
                </p:nvSpPr>
                <p:spPr>
                  <a:xfrm>
                    <a:off x="7150471" y="3275605"/>
                    <a:ext cx="470868" cy="470868"/>
                  </a:xfrm>
                  <a:prstGeom prst="ellipse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3" name="Oval 62">
                    <a:extLst>
                      <a:ext uri="{FF2B5EF4-FFF2-40B4-BE49-F238E27FC236}">
                        <a16:creationId xmlns:a16="http://schemas.microsoft.com/office/drawing/2014/main" id="{A6970F52-5590-E046-8C48-55942E293752}"/>
                      </a:ext>
                    </a:extLst>
                  </p:cNvPr>
                  <p:cNvSpPr/>
                  <p:nvPr/>
                </p:nvSpPr>
                <p:spPr>
                  <a:xfrm>
                    <a:off x="7150471" y="3912868"/>
                    <a:ext cx="470868" cy="470868"/>
                  </a:xfrm>
                  <a:prstGeom prst="ellipse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4" name="Oval 63">
                    <a:extLst>
                      <a:ext uri="{FF2B5EF4-FFF2-40B4-BE49-F238E27FC236}">
                        <a16:creationId xmlns:a16="http://schemas.microsoft.com/office/drawing/2014/main" id="{0153E5C6-C760-6641-968A-155A4F7214B7}"/>
                      </a:ext>
                    </a:extLst>
                  </p:cNvPr>
                  <p:cNvSpPr/>
                  <p:nvPr/>
                </p:nvSpPr>
                <p:spPr>
                  <a:xfrm>
                    <a:off x="7150471" y="4550131"/>
                    <a:ext cx="470868" cy="470868"/>
                  </a:xfrm>
                  <a:prstGeom prst="ellipse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5" name="Oval 64">
                    <a:extLst>
                      <a:ext uri="{FF2B5EF4-FFF2-40B4-BE49-F238E27FC236}">
                        <a16:creationId xmlns:a16="http://schemas.microsoft.com/office/drawing/2014/main" id="{57B100C8-1E99-8E41-9B70-C365D3ED0E06}"/>
                      </a:ext>
                    </a:extLst>
                  </p:cNvPr>
                  <p:cNvSpPr/>
                  <p:nvPr/>
                </p:nvSpPr>
                <p:spPr>
                  <a:xfrm>
                    <a:off x="7150471" y="5187393"/>
                    <a:ext cx="470868" cy="470868"/>
                  </a:xfrm>
                  <a:prstGeom prst="ellipse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66" name="Group 65">
                  <a:extLst>
                    <a:ext uri="{FF2B5EF4-FFF2-40B4-BE49-F238E27FC236}">
                      <a16:creationId xmlns:a16="http://schemas.microsoft.com/office/drawing/2014/main" id="{5F65F1CE-B4A9-0B4C-8E85-B923C38C2837}"/>
                    </a:ext>
                  </a:extLst>
                </p:cNvPr>
                <p:cNvGrpSpPr/>
                <p:nvPr/>
              </p:nvGrpSpPr>
              <p:grpSpPr>
                <a:xfrm>
                  <a:off x="9887211" y="1984095"/>
                  <a:ext cx="470868" cy="3657182"/>
                  <a:chOff x="7150471" y="2001079"/>
                  <a:chExt cx="470868" cy="3657182"/>
                </a:xfrm>
              </p:grpSpPr>
              <p:sp>
                <p:nvSpPr>
                  <p:cNvPr id="67" name="Oval 66">
                    <a:extLst>
                      <a:ext uri="{FF2B5EF4-FFF2-40B4-BE49-F238E27FC236}">
                        <a16:creationId xmlns:a16="http://schemas.microsoft.com/office/drawing/2014/main" id="{55B74C67-52E3-BE4D-A48D-B0F100022100}"/>
                      </a:ext>
                    </a:extLst>
                  </p:cNvPr>
                  <p:cNvSpPr/>
                  <p:nvPr/>
                </p:nvSpPr>
                <p:spPr>
                  <a:xfrm>
                    <a:off x="7150471" y="2001079"/>
                    <a:ext cx="470868" cy="470868"/>
                  </a:xfrm>
                  <a:prstGeom prst="ellipse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8" name="Oval 67">
                    <a:extLst>
                      <a:ext uri="{FF2B5EF4-FFF2-40B4-BE49-F238E27FC236}">
                        <a16:creationId xmlns:a16="http://schemas.microsoft.com/office/drawing/2014/main" id="{A250207B-B787-F64E-9DC1-97E70320EC00}"/>
                      </a:ext>
                    </a:extLst>
                  </p:cNvPr>
                  <p:cNvSpPr/>
                  <p:nvPr/>
                </p:nvSpPr>
                <p:spPr>
                  <a:xfrm>
                    <a:off x="7150471" y="2638342"/>
                    <a:ext cx="470868" cy="470868"/>
                  </a:xfrm>
                  <a:prstGeom prst="ellipse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9" name="Oval 68">
                    <a:extLst>
                      <a:ext uri="{FF2B5EF4-FFF2-40B4-BE49-F238E27FC236}">
                        <a16:creationId xmlns:a16="http://schemas.microsoft.com/office/drawing/2014/main" id="{07C495FE-8991-5E4C-822B-74A48791EC00}"/>
                      </a:ext>
                    </a:extLst>
                  </p:cNvPr>
                  <p:cNvSpPr/>
                  <p:nvPr/>
                </p:nvSpPr>
                <p:spPr>
                  <a:xfrm>
                    <a:off x="7150471" y="3275605"/>
                    <a:ext cx="470868" cy="470868"/>
                  </a:xfrm>
                  <a:prstGeom prst="ellipse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0" name="Oval 69">
                    <a:extLst>
                      <a:ext uri="{FF2B5EF4-FFF2-40B4-BE49-F238E27FC236}">
                        <a16:creationId xmlns:a16="http://schemas.microsoft.com/office/drawing/2014/main" id="{29FC20BB-7717-4E41-AF16-67AC4D234BB9}"/>
                      </a:ext>
                    </a:extLst>
                  </p:cNvPr>
                  <p:cNvSpPr/>
                  <p:nvPr/>
                </p:nvSpPr>
                <p:spPr>
                  <a:xfrm>
                    <a:off x="7150471" y="3912868"/>
                    <a:ext cx="470868" cy="470868"/>
                  </a:xfrm>
                  <a:prstGeom prst="ellipse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1" name="Oval 70">
                    <a:extLst>
                      <a:ext uri="{FF2B5EF4-FFF2-40B4-BE49-F238E27FC236}">
                        <a16:creationId xmlns:a16="http://schemas.microsoft.com/office/drawing/2014/main" id="{A3772907-2826-584D-84EE-6D5B4A0C696E}"/>
                      </a:ext>
                    </a:extLst>
                  </p:cNvPr>
                  <p:cNvSpPr/>
                  <p:nvPr/>
                </p:nvSpPr>
                <p:spPr>
                  <a:xfrm>
                    <a:off x="7150471" y="4550131"/>
                    <a:ext cx="470868" cy="470868"/>
                  </a:xfrm>
                  <a:prstGeom prst="ellipse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2" name="Oval 71">
                    <a:extLst>
                      <a:ext uri="{FF2B5EF4-FFF2-40B4-BE49-F238E27FC236}">
                        <a16:creationId xmlns:a16="http://schemas.microsoft.com/office/drawing/2014/main" id="{30926ECB-06F7-A34D-B5F5-DD598D732689}"/>
                      </a:ext>
                    </a:extLst>
                  </p:cNvPr>
                  <p:cNvSpPr/>
                  <p:nvPr/>
                </p:nvSpPr>
                <p:spPr>
                  <a:xfrm>
                    <a:off x="7150471" y="5187393"/>
                    <a:ext cx="470868" cy="470868"/>
                  </a:xfrm>
                  <a:prstGeom prst="ellipse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73" name="Group 72">
                  <a:extLst>
                    <a:ext uri="{FF2B5EF4-FFF2-40B4-BE49-F238E27FC236}">
                      <a16:creationId xmlns:a16="http://schemas.microsoft.com/office/drawing/2014/main" id="{3C70E06D-87F7-0541-BC09-4FBDFE9DC508}"/>
                    </a:ext>
                  </a:extLst>
                </p:cNvPr>
                <p:cNvGrpSpPr/>
                <p:nvPr/>
              </p:nvGrpSpPr>
              <p:grpSpPr>
                <a:xfrm>
                  <a:off x="10571396" y="1984095"/>
                  <a:ext cx="470868" cy="3657182"/>
                  <a:chOff x="7150471" y="2001079"/>
                  <a:chExt cx="470868" cy="3657182"/>
                </a:xfrm>
              </p:grpSpPr>
              <p:sp>
                <p:nvSpPr>
                  <p:cNvPr id="74" name="Oval 73">
                    <a:extLst>
                      <a:ext uri="{FF2B5EF4-FFF2-40B4-BE49-F238E27FC236}">
                        <a16:creationId xmlns:a16="http://schemas.microsoft.com/office/drawing/2014/main" id="{F56C5D5F-C250-5A4B-8CBA-00021568884B}"/>
                      </a:ext>
                    </a:extLst>
                  </p:cNvPr>
                  <p:cNvSpPr/>
                  <p:nvPr/>
                </p:nvSpPr>
                <p:spPr>
                  <a:xfrm>
                    <a:off x="7150471" y="2001079"/>
                    <a:ext cx="470868" cy="470868"/>
                  </a:xfrm>
                  <a:prstGeom prst="ellipse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5" name="Oval 74">
                    <a:extLst>
                      <a:ext uri="{FF2B5EF4-FFF2-40B4-BE49-F238E27FC236}">
                        <a16:creationId xmlns:a16="http://schemas.microsoft.com/office/drawing/2014/main" id="{98EC5E17-656A-4744-9E44-783DD2222F69}"/>
                      </a:ext>
                    </a:extLst>
                  </p:cNvPr>
                  <p:cNvSpPr/>
                  <p:nvPr/>
                </p:nvSpPr>
                <p:spPr>
                  <a:xfrm>
                    <a:off x="7150471" y="2638342"/>
                    <a:ext cx="470868" cy="470868"/>
                  </a:xfrm>
                  <a:prstGeom prst="ellipse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6" name="Oval 75">
                    <a:extLst>
                      <a:ext uri="{FF2B5EF4-FFF2-40B4-BE49-F238E27FC236}">
                        <a16:creationId xmlns:a16="http://schemas.microsoft.com/office/drawing/2014/main" id="{4DB533C1-BCC6-9945-93B3-48E72F43210D}"/>
                      </a:ext>
                    </a:extLst>
                  </p:cNvPr>
                  <p:cNvSpPr/>
                  <p:nvPr/>
                </p:nvSpPr>
                <p:spPr>
                  <a:xfrm>
                    <a:off x="7150471" y="3275605"/>
                    <a:ext cx="470868" cy="470868"/>
                  </a:xfrm>
                  <a:prstGeom prst="ellipse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7" name="Oval 76">
                    <a:extLst>
                      <a:ext uri="{FF2B5EF4-FFF2-40B4-BE49-F238E27FC236}">
                        <a16:creationId xmlns:a16="http://schemas.microsoft.com/office/drawing/2014/main" id="{2BE85649-8CD6-BC4D-BCD3-1D438E9AFC9B}"/>
                      </a:ext>
                    </a:extLst>
                  </p:cNvPr>
                  <p:cNvSpPr/>
                  <p:nvPr/>
                </p:nvSpPr>
                <p:spPr>
                  <a:xfrm>
                    <a:off x="7150471" y="3912868"/>
                    <a:ext cx="470868" cy="470868"/>
                  </a:xfrm>
                  <a:prstGeom prst="ellipse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8" name="Oval 77">
                    <a:extLst>
                      <a:ext uri="{FF2B5EF4-FFF2-40B4-BE49-F238E27FC236}">
                        <a16:creationId xmlns:a16="http://schemas.microsoft.com/office/drawing/2014/main" id="{EA6F4609-92F8-EB40-9ACB-9F66301F106C}"/>
                      </a:ext>
                    </a:extLst>
                  </p:cNvPr>
                  <p:cNvSpPr/>
                  <p:nvPr/>
                </p:nvSpPr>
                <p:spPr>
                  <a:xfrm>
                    <a:off x="7150471" y="4550131"/>
                    <a:ext cx="470868" cy="470868"/>
                  </a:xfrm>
                  <a:prstGeom prst="ellipse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9" name="Oval 78">
                    <a:extLst>
                      <a:ext uri="{FF2B5EF4-FFF2-40B4-BE49-F238E27FC236}">
                        <a16:creationId xmlns:a16="http://schemas.microsoft.com/office/drawing/2014/main" id="{6AC6E271-E126-0648-A145-CE5E106C430E}"/>
                      </a:ext>
                    </a:extLst>
                  </p:cNvPr>
                  <p:cNvSpPr/>
                  <p:nvPr/>
                </p:nvSpPr>
                <p:spPr>
                  <a:xfrm>
                    <a:off x="7150471" y="5187393"/>
                    <a:ext cx="470868" cy="470868"/>
                  </a:xfrm>
                  <a:prstGeom prst="ellipse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</p:grpSp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E50F958B-45A6-684D-A448-9B51FFA2CAD6}"/>
                </a:ext>
              </a:extLst>
            </p:cNvPr>
            <p:cNvSpPr txBox="1"/>
            <p:nvPr/>
          </p:nvSpPr>
          <p:spPr>
            <a:xfrm>
              <a:off x="7385905" y="1366291"/>
              <a:ext cx="1669047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dirty="0"/>
                <a:t>Hidden Layer</a:t>
              </a:r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E813A0BC-D737-4545-9140-A12F5395AD75}"/>
              </a:ext>
            </a:extLst>
          </p:cNvPr>
          <p:cNvGrpSpPr/>
          <p:nvPr/>
        </p:nvGrpSpPr>
        <p:grpSpPr>
          <a:xfrm>
            <a:off x="7879156" y="3501554"/>
            <a:ext cx="2100039" cy="2534053"/>
            <a:chOff x="6301684" y="3898418"/>
            <a:chExt cx="2100039" cy="2534053"/>
          </a:xfrm>
        </p:grpSpPr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6F5D07D2-06B2-0A44-A80B-4C201A78BD40}"/>
                </a:ext>
              </a:extLst>
            </p:cNvPr>
            <p:cNvGrpSpPr/>
            <p:nvPr/>
          </p:nvGrpSpPr>
          <p:grpSpPr>
            <a:xfrm>
              <a:off x="6345886" y="4261898"/>
              <a:ext cx="2055837" cy="2170573"/>
              <a:chOff x="8670888" y="4366752"/>
              <a:chExt cx="2055837" cy="2170573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399E5F3E-4E34-6F44-8374-078DB09F6687}"/>
                  </a:ext>
                </a:extLst>
              </p:cNvPr>
              <p:cNvSpPr/>
              <p:nvPr/>
            </p:nvSpPr>
            <p:spPr>
              <a:xfrm>
                <a:off x="8670888" y="4366752"/>
                <a:ext cx="2055837" cy="2170573"/>
              </a:xfrm>
              <a:prstGeom prst="rect">
                <a:avLst/>
              </a:prstGeom>
              <a:solidFill>
                <a:schemeClr val="tx1"/>
              </a:solidFill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0F70643D-7A1A-2E46-A26C-9655EB372B80}"/>
                  </a:ext>
                </a:extLst>
              </p:cNvPr>
              <p:cNvGrpSpPr/>
              <p:nvPr/>
            </p:nvGrpSpPr>
            <p:grpSpPr>
              <a:xfrm>
                <a:off x="8689338" y="4442099"/>
                <a:ext cx="2037387" cy="2077029"/>
                <a:chOff x="3271038" y="5805328"/>
                <a:chExt cx="2037387" cy="2077029"/>
              </a:xfrm>
            </p:grpSpPr>
            <p:grpSp>
              <p:nvGrpSpPr>
                <p:cNvPr id="35" name="Group 34">
                  <a:extLst>
                    <a:ext uri="{FF2B5EF4-FFF2-40B4-BE49-F238E27FC236}">
                      <a16:creationId xmlns:a16="http://schemas.microsoft.com/office/drawing/2014/main" id="{FEB70F92-B2AA-8C4B-9072-63CC2104539D}"/>
                    </a:ext>
                  </a:extLst>
                </p:cNvPr>
                <p:cNvGrpSpPr/>
                <p:nvPr/>
              </p:nvGrpSpPr>
              <p:grpSpPr>
                <a:xfrm>
                  <a:off x="3271038" y="5805328"/>
                  <a:ext cx="2037387" cy="650553"/>
                  <a:chOff x="3260029" y="5805328"/>
                  <a:chExt cx="2037387" cy="650553"/>
                </a:xfrm>
              </p:grpSpPr>
              <p:sp>
                <p:nvSpPr>
                  <p:cNvPr id="34" name="Rectangle 33">
                    <a:extLst>
                      <a:ext uri="{FF2B5EF4-FFF2-40B4-BE49-F238E27FC236}">
                        <a16:creationId xmlns:a16="http://schemas.microsoft.com/office/drawing/2014/main" id="{6949D822-64FD-8741-A2A8-68E3A5AF7420}"/>
                      </a:ext>
                    </a:extLst>
                  </p:cNvPr>
                  <p:cNvSpPr/>
                  <p:nvPr/>
                </p:nvSpPr>
                <p:spPr>
                  <a:xfrm>
                    <a:off x="4646863" y="5805328"/>
                    <a:ext cx="650553" cy="650553"/>
                  </a:xfrm>
                  <a:prstGeom prst="rect">
                    <a:avLst/>
                  </a:prstGeom>
                  <a:solidFill>
                    <a:schemeClr val="tx1"/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1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3" name="Rectangle 92">
                    <a:extLst>
                      <a:ext uri="{FF2B5EF4-FFF2-40B4-BE49-F238E27FC236}">
                        <a16:creationId xmlns:a16="http://schemas.microsoft.com/office/drawing/2014/main" id="{A19C365B-1169-6D47-8C3A-9BC900AC174C}"/>
                      </a:ext>
                    </a:extLst>
                  </p:cNvPr>
                  <p:cNvSpPr/>
                  <p:nvPr/>
                </p:nvSpPr>
                <p:spPr>
                  <a:xfrm>
                    <a:off x="3953446" y="5805328"/>
                    <a:ext cx="650553" cy="650553"/>
                  </a:xfrm>
                  <a:prstGeom prst="rect">
                    <a:avLst/>
                  </a:prstGeom>
                  <a:solidFill>
                    <a:schemeClr val="bg1">
                      <a:lumMod val="75000"/>
                    </a:schemeClr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1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4" name="Rectangle 93">
                    <a:extLst>
                      <a:ext uri="{FF2B5EF4-FFF2-40B4-BE49-F238E27FC236}">
                        <a16:creationId xmlns:a16="http://schemas.microsoft.com/office/drawing/2014/main" id="{46EA9A6E-DD20-584C-A8A0-141E893E06BF}"/>
                      </a:ext>
                    </a:extLst>
                  </p:cNvPr>
                  <p:cNvSpPr/>
                  <p:nvPr/>
                </p:nvSpPr>
                <p:spPr>
                  <a:xfrm>
                    <a:off x="3260029" y="5805328"/>
                    <a:ext cx="650553" cy="650553"/>
                  </a:xfrm>
                  <a:prstGeom prst="rect">
                    <a:avLst/>
                  </a:prstGeom>
                  <a:solidFill>
                    <a:schemeClr val="tx1"/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1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95" name="Group 94">
                  <a:extLst>
                    <a:ext uri="{FF2B5EF4-FFF2-40B4-BE49-F238E27FC236}">
                      <a16:creationId xmlns:a16="http://schemas.microsoft.com/office/drawing/2014/main" id="{0CFC3DA8-4B70-864A-AFF2-A2A87DB3CFC5}"/>
                    </a:ext>
                  </a:extLst>
                </p:cNvPr>
                <p:cNvGrpSpPr/>
                <p:nvPr/>
              </p:nvGrpSpPr>
              <p:grpSpPr>
                <a:xfrm>
                  <a:off x="3271038" y="6518566"/>
                  <a:ext cx="2037387" cy="650553"/>
                  <a:chOff x="3260029" y="5805328"/>
                  <a:chExt cx="2037387" cy="650553"/>
                </a:xfrm>
              </p:grpSpPr>
              <p:sp>
                <p:nvSpPr>
                  <p:cNvPr id="96" name="Rectangle 95">
                    <a:extLst>
                      <a:ext uri="{FF2B5EF4-FFF2-40B4-BE49-F238E27FC236}">
                        <a16:creationId xmlns:a16="http://schemas.microsoft.com/office/drawing/2014/main" id="{0A4B6B69-8AAB-3947-923E-7AC388D80007}"/>
                      </a:ext>
                    </a:extLst>
                  </p:cNvPr>
                  <p:cNvSpPr/>
                  <p:nvPr/>
                </p:nvSpPr>
                <p:spPr>
                  <a:xfrm>
                    <a:off x="4646863" y="5805328"/>
                    <a:ext cx="650553" cy="650553"/>
                  </a:xfrm>
                  <a:prstGeom prst="rect">
                    <a:avLst/>
                  </a:prstGeom>
                  <a:solidFill>
                    <a:schemeClr val="bg1">
                      <a:lumMod val="50000"/>
                    </a:schemeClr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1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7" name="Rectangle 96">
                    <a:extLst>
                      <a:ext uri="{FF2B5EF4-FFF2-40B4-BE49-F238E27FC236}">
                        <a16:creationId xmlns:a16="http://schemas.microsoft.com/office/drawing/2014/main" id="{B463824F-D7F2-3848-A78C-020245CB3891}"/>
                      </a:ext>
                    </a:extLst>
                  </p:cNvPr>
                  <p:cNvSpPr/>
                  <p:nvPr/>
                </p:nvSpPr>
                <p:spPr>
                  <a:xfrm>
                    <a:off x="3953446" y="5805328"/>
                    <a:ext cx="650553" cy="650553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1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8" name="Rectangle 97">
                    <a:extLst>
                      <a:ext uri="{FF2B5EF4-FFF2-40B4-BE49-F238E27FC236}">
                        <a16:creationId xmlns:a16="http://schemas.microsoft.com/office/drawing/2014/main" id="{9AA3F697-4781-3744-AA0A-68884D1E3FED}"/>
                      </a:ext>
                    </a:extLst>
                  </p:cNvPr>
                  <p:cNvSpPr/>
                  <p:nvPr/>
                </p:nvSpPr>
                <p:spPr>
                  <a:xfrm>
                    <a:off x="3260029" y="5805328"/>
                    <a:ext cx="650553" cy="650553"/>
                  </a:xfrm>
                  <a:prstGeom prst="rect">
                    <a:avLst/>
                  </a:prstGeom>
                  <a:solidFill>
                    <a:schemeClr val="bg1">
                      <a:lumMod val="50000"/>
                    </a:schemeClr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1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99" name="Group 98">
                  <a:extLst>
                    <a:ext uri="{FF2B5EF4-FFF2-40B4-BE49-F238E27FC236}">
                      <a16:creationId xmlns:a16="http://schemas.microsoft.com/office/drawing/2014/main" id="{10D95CFE-1D5D-8249-8DD3-3C9D6D2B469B}"/>
                    </a:ext>
                  </a:extLst>
                </p:cNvPr>
                <p:cNvGrpSpPr/>
                <p:nvPr/>
              </p:nvGrpSpPr>
              <p:grpSpPr>
                <a:xfrm>
                  <a:off x="3271038" y="7231804"/>
                  <a:ext cx="2037387" cy="650553"/>
                  <a:chOff x="3260029" y="5805328"/>
                  <a:chExt cx="2037387" cy="650553"/>
                </a:xfrm>
              </p:grpSpPr>
              <p:sp>
                <p:nvSpPr>
                  <p:cNvPr id="100" name="Rectangle 99">
                    <a:extLst>
                      <a:ext uri="{FF2B5EF4-FFF2-40B4-BE49-F238E27FC236}">
                        <a16:creationId xmlns:a16="http://schemas.microsoft.com/office/drawing/2014/main" id="{B7AD66A0-99AF-354F-BE75-9D288113AC50}"/>
                      </a:ext>
                    </a:extLst>
                  </p:cNvPr>
                  <p:cNvSpPr/>
                  <p:nvPr/>
                </p:nvSpPr>
                <p:spPr>
                  <a:xfrm>
                    <a:off x="4646863" y="5805328"/>
                    <a:ext cx="650553" cy="650553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1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1" name="Rectangle 100">
                    <a:extLst>
                      <a:ext uri="{FF2B5EF4-FFF2-40B4-BE49-F238E27FC236}">
                        <a16:creationId xmlns:a16="http://schemas.microsoft.com/office/drawing/2014/main" id="{A3DC43B5-9E2E-6F41-B4E8-A7C9E9C5BD44}"/>
                      </a:ext>
                    </a:extLst>
                  </p:cNvPr>
                  <p:cNvSpPr/>
                  <p:nvPr/>
                </p:nvSpPr>
                <p:spPr>
                  <a:xfrm>
                    <a:off x="3953446" y="5805328"/>
                    <a:ext cx="650553" cy="650553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1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2" name="Rectangle 101">
                    <a:extLst>
                      <a:ext uri="{FF2B5EF4-FFF2-40B4-BE49-F238E27FC236}">
                        <a16:creationId xmlns:a16="http://schemas.microsoft.com/office/drawing/2014/main" id="{EC05AD1E-C94A-4646-A9A9-6788C971F698}"/>
                      </a:ext>
                    </a:extLst>
                  </p:cNvPr>
                  <p:cNvSpPr/>
                  <p:nvPr/>
                </p:nvSpPr>
                <p:spPr>
                  <a:xfrm>
                    <a:off x="3260029" y="5805328"/>
                    <a:ext cx="650553" cy="650553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1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</p:grp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44EC3D37-AFAC-1F49-BD51-2830B879C6F5}"/>
                </a:ext>
              </a:extLst>
            </p:cNvPr>
            <p:cNvSpPr txBox="1"/>
            <p:nvPr/>
          </p:nvSpPr>
          <p:spPr>
            <a:xfrm>
              <a:off x="6301684" y="3898418"/>
              <a:ext cx="1635384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dirty="0"/>
                <a:t>Filter Weights</a:t>
              </a:r>
            </a:p>
          </p:txBody>
        </p:sp>
      </p:grpSp>
      <p:sp>
        <p:nvSpPr>
          <p:cNvPr id="120" name="Oval 119">
            <a:extLst>
              <a:ext uri="{FF2B5EF4-FFF2-40B4-BE49-F238E27FC236}">
                <a16:creationId xmlns:a16="http://schemas.microsoft.com/office/drawing/2014/main" id="{79F70587-7DD3-0C46-ACE2-701318907BE7}"/>
              </a:ext>
            </a:extLst>
          </p:cNvPr>
          <p:cNvSpPr/>
          <p:nvPr/>
        </p:nvSpPr>
        <p:spPr>
          <a:xfrm>
            <a:off x="7155242" y="1984095"/>
            <a:ext cx="470868" cy="47086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755BB15A-E98A-9E49-915B-C4D23AEBBCF1}"/>
              </a:ext>
            </a:extLst>
          </p:cNvPr>
          <p:cNvGrpSpPr/>
          <p:nvPr/>
        </p:nvGrpSpPr>
        <p:grpSpPr>
          <a:xfrm>
            <a:off x="1475038" y="2207714"/>
            <a:ext cx="6359618" cy="1045426"/>
            <a:chOff x="1475038" y="2219529"/>
            <a:chExt cx="6359618" cy="1045426"/>
          </a:xfrm>
        </p:grpSpPr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31E95631-9233-AF45-900B-FA5B6B936664}"/>
                </a:ext>
              </a:extLst>
            </p:cNvPr>
            <p:cNvCxnSpPr/>
            <p:nvPr/>
          </p:nvCxnSpPr>
          <p:spPr>
            <a:xfrm flipV="1">
              <a:off x="1503104" y="2236513"/>
              <a:ext cx="6302332" cy="235434"/>
            </a:xfrm>
            <a:prstGeom prst="straightConnector1">
              <a:avLst/>
            </a:prstGeom>
            <a:ln w="9525" cap="flat" cmpd="sng" algn="ctr">
              <a:solidFill>
                <a:schemeClr val="bg2">
                  <a:lumMod val="75000"/>
                </a:schemeClr>
              </a:solidFill>
              <a:prstDash val="solid"/>
              <a:round/>
              <a:headEnd type="oval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ECC24801-9CF2-114D-AB71-47ACB6A933A7}"/>
                </a:ext>
              </a:extLst>
            </p:cNvPr>
            <p:cNvCxnSpPr>
              <a:cxnSpLocks/>
              <a:endCxn id="43" idx="2"/>
            </p:cNvCxnSpPr>
            <p:nvPr/>
          </p:nvCxnSpPr>
          <p:spPr>
            <a:xfrm flipV="1">
              <a:off x="2049943" y="2219529"/>
              <a:ext cx="5784713" cy="252418"/>
            </a:xfrm>
            <a:prstGeom prst="straightConnector1">
              <a:avLst/>
            </a:prstGeom>
            <a:ln w="9525" cap="flat" cmpd="sng" algn="ctr">
              <a:solidFill>
                <a:schemeClr val="bg2">
                  <a:lumMod val="75000"/>
                </a:schemeClr>
              </a:solidFill>
              <a:prstDash val="solid"/>
              <a:round/>
              <a:headEnd type="oval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8A288951-B90A-334F-80E4-83E64CEB5AB4}"/>
                </a:ext>
              </a:extLst>
            </p:cNvPr>
            <p:cNvCxnSpPr>
              <a:cxnSpLocks/>
              <a:endCxn id="43" idx="2"/>
            </p:cNvCxnSpPr>
            <p:nvPr/>
          </p:nvCxnSpPr>
          <p:spPr>
            <a:xfrm flipV="1">
              <a:off x="2804211" y="2219529"/>
              <a:ext cx="5030445" cy="252420"/>
            </a:xfrm>
            <a:prstGeom prst="straightConnector1">
              <a:avLst/>
            </a:prstGeom>
            <a:ln w="9525" cap="flat" cmpd="sng" algn="ctr">
              <a:solidFill>
                <a:schemeClr val="bg2">
                  <a:lumMod val="75000"/>
                </a:schemeClr>
              </a:solidFill>
              <a:prstDash val="solid"/>
              <a:round/>
              <a:headEnd type="oval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783079BD-F91C-814E-B9CA-05920BBC05E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03104" y="2219529"/>
              <a:ext cx="6315584" cy="613218"/>
            </a:xfrm>
            <a:prstGeom prst="straightConnector1">
              <a:avLst/>
            </a:prstGeom>
            <a:ln w="9525" cap="flat" cmpd="sng" algn="ctr">
              <a:solidFill>
                <a:schemeClr val="bg2">
                  <a:lumMod val="75000"/>
                </a:schemeClr>
              </a:solidFill>
              <a:prstDash val="solid"/>
              <a:round/>
              <a:headEnd type="oval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DE6959E7-7866-DE4B-803A-BB4FC4FD1D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49943" y="2219529"/>
              <a:ext cx="5768745" cy="613218"/>
            </a:xfrm>
            <a:prstGeom prst="straightConnector1">
              <a:avLst/>
            </a:prstGeom>
            <a:ln w="9525" cap="flat" cmpd="sng" algn="ctr">
              <a:solidFill>
                <a:schemeClr val="bg2">
                  <a:lumMod val="75000"/>
                </a:schemeClr>
              </a:solidFill>
              <a:prstDash val="solid"/>
              <a:round/>
              <a:headEnd type="oval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2DCA40DF-0A09-7C41-B56F-D2D5743B59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04211" y="2219529"/>
              <a:ext cx="5014477" cy="613218"/>
            </a:xfrm>
            <a:prstGeom prst="straightConnector1">
              <a:avLst/>
            </a:prstGeom>
            <a:ln w="9525" cap="flat" cmpd="sng" algn="ctr">
              <a:solidFill>
                <a:schemeClr val="bg2">
                  <a:lumMod val="75000"/>
                </a:schemeClr>
              </a:solidFill>
              <a:prstDash val="solid"/>
              <a:round/>
              <a:headEnd type="oval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0389292F-C70F-044D-8FE3-8C5ECE15BB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75038" y="2219529"/>
              <a:ext cx="6343650" cy="1045426"/>
            </a:xfrm>
            <a:prstGeom prst="straightConnector1">
              <a:avLst/>
            </a:prstGeom>
            <a:ln w="9525" cap="flat" cmpd="sng" algn="ctr">
              <a:solidFill>
                <a:schemeClr val="bg2">
                  <a:lumMod val="75000"/>
                </a:schemeClr>
              </a:solidFill>
              <a:prstDash val="solid"/>
              <a:round/>
              <a:headEnd type="oval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ECFC31BB-7E50-934F-9019-05ECF853A50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21877" y="2219529"/>
              <a:ext cx="5796811" cy="1045426"/>
            </a:xfrm>
            <a:prstGeom prst="straightConnector1">
              <a:avLst/>
            </a:prstGeom>
            <a:ln w="9525" cap="flat" cmpd="sng" algn="ctr">
              <a:solidFill>
                <a:schemeClr val="bg2">
                  <a:lumMod val="75000"/>
                </a:schemeClr>
              </a:solidFill>
              <a:prstDash val="solid"/>
              <a:round/>
              <a:headEnd type="oval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00C6937B-4AD0-774A-AD6C-3EEBBB17AB2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76145" y="2219529"/>
              <a:ext cx="5042543" cy="1045426"/>
            </a:xfrm>
            <a:prstGeom prst="straightConnector1">
              <a:avLst/>
            </a:prstGeom>
            <a:ln w="9525" cap="flat" cmpd="sng" algn="ctr">
              <a:solidFill>
                <a:schemeClr val="bg2">
                  <a:lumMod val="75000"/>
                </a:schemeClr>
              </a:solidFill>
              <a:prstDash val="solid"/>
              <a:round/>
              <a:headEnd type="oval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115" name="Title 1">
            <a:extLst>
              <a:ext uri="{FF2B5EF4-FFF2-40B4-BE49-F238E27FC236}">
                <a16:creationId xmlns:a16="http://schemas.microsoft.com/office/drawing/2014/main" id="{907FF8CF-E408-A94A-AE9F-37C4D84C88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450" y="320675"/>
            <a:ext cx="10801350" cy="1325563"/>
          </a:xfrm>
        </p:spPr>
        <p:txBody>
          <a:bodyPr/>
          <a:lstStyle/>
          <a:p>
            <a:r>
              <a:rPr lang="en-US" dirty="0"/>
              <a:t>Convolutional Networks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468C0356-0B43-1845-ACF7-E1C434DFBF9D}"/>
              </a:ext>
            </a:extLst>
          </p:cNvPr>
          <p:cNvSpPr txBox="1"/>
          <p:nvPr/>
        </p:nvSpPr>
        <p:spPr>
          <a:xfrm>
            <a:off x="649894" y="1224488"/>
            <a:ext cx="2225289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High-level Intuition</a:t>
            </a:r>
          </a:p>
        </p:txBody>
      </p:sp>
    </p:spTree>
    <p:extLst>
      <p:ext uri="{BB962C8B-B14F-4D97-AF65-F5344CB8AC3E}">
        <p14:creationId xmlns:p14="http://schemas.microsoft.com/office/powerpoint/2010/main" val="35105356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09D185B5-8998-244C-9591-71D13A5BB101}"/>
              </a:ext>
            </a:extLst>
          </p:cNvPr>
          <p:cNvSpPr/>
          <p:nvPr/>
        </p:nvSpPr>
        <p:spPr>
          <a:xfrm>
            <a:off x="487055" y="2255765"/>
            <a:ext cx="5295045" cy="3255023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Triangle 113">
            <a:extLst>
              <a:ext uri="{FF2B5EF4-FFF2-40B4-BE49-F238E27FC236}">
                <a16:creationId xmlns:a16="http://schemas.microsoft.com/office/drawing/2014/main" id="{7B46CB52-6692-9C40-9E50-9AC423238160}"/>
              </a:ext>
            </a:extLst>
          </p:cNvPr>
          <p:cNvSpPr/>
          <p:nvPr/>
        </p:nvSpPr>
        <p:spPr>
          <a:xfrm>
            <a:off x="1093029" y="2420673"/>
            <a:ext cx="1994452" cy="974037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0D2ECABB-97A4-5044-9BD9-4ED18ADA551D}"/>
              </a:ext>
            </a:extLst>
          </p:cNvPr>
          <p:cNvGrpSpPr/>
          <p:nvPr/>
        </p:nvGrpSpPr>
        <p:grpSpPr>
          <a:xfrm>
            <a:off x="1093029" y="2254462"/>
            <a:ext cx="2022249" cy="1201433"/>
            <a:chOff x="1093029" y="2254462"/>
            <a:chExt cx="2022249" cy="1201433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475AF7F-A873-EC45-B0F5-3E0E5B559379}"/>
                </a:ext>
              </a:extLst>
            </p:cNvPr>
            <p:cNvSpPr/>
            <p:nvPr/>
          </p:nvSpPr>
          <p:spPr>
            <a:xfrm>
              <a:off x="1093029" y="3077776"/>
              <a:ext cx="664817" cy="3781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955D7A63-49E2-DD4B-8E46-2E1E6B1312DE}"/>
                </a:ext>
              </a:extLst>
            </p:cNvPr>
            <p:cNvSpPr/>
            <p:nvPr/>
          </p:nvSpPr>
          <p:spPr>
            <a:xfrm>
              <a:off x="1745091" y="3075740"/>
              <a:ext cx="664817" cy="3781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F15F7B71-2186-CC4B-BA6E-A5D744F09743}"/>
                </a:ext>
              </a:extLst>
            </p:cNvPr>
            <p:cNvSpPr/>
            <p:nvPr/>
          </p:nvSpPr>
          <p:spPr>
            <a:xfrm>
              <a:off x="1769676" y="2657165"/>
              <a:ext cx="664817" cy="3781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D4DC7FB8-0278-2D49-A609-91566DC410AF}"/>
                </a:ext>
              </a:extLst>
            </p:cNvPr>
            <p:cNvSpPr/>
            <p:nvPr/>
          </p:nvSpPr>
          <p:spPr>
            <a:xfrm>
              <a:off x="1779989" y="2254462"/>
              <a:ext cx="664817" cy="3781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B3726B57-63F9-E64C-BF59-78065A37DA4C}"/>
                </a:ext>
              </a:extLst>
            </p:cNvPr>
            <p:cNvSpPr/>
            <p:nvPr/>
          </p:nvSpPr>
          <p:spPr>
            <a:xfrm>
              <a:off x="2432379" y="3076838"/>
              <a:ext cx="664817" cy="3781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683B00A2-25A4-4F46-99AA-BFFD8B4CCEAD}"/>
                </a:ext>
              </a:extLst>
            </p:cNvPr>
            <p:cNvSpPr/>
            <p:nvPr/>
          </p:nvSpPr>
          <p:spPr>
            <a:xfrm>
              <a:off x="1097888" y="2658176"/>
              <a:ext cx="664817" cy="37811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54E443D2-8189-CF49-9EA4-8151B151D9ED}"/>
                </a:ext>
              </a:extLst>
            </p:cNvPr>
            <p:cNvSpPr/>
            <p:nvPr/>
          </p:nvSpPr>
          <p:spPr>
            <a:xfrm>
              <a:off x="2450461" y="2666239"/>
              <a:ext cx="664817" cy="37811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841476C6-7288-FC48-8C0E-44AEC3E24D99}"/>
              </a:ext>
            </a:extLst>
          </p:cNvPr>
          <p:cNvGrpSpPr/>
          <p:nvPr/>
        </p:nvGrpSpPr>
        <p:grpSpPr>
          <a:xfrm>
            <a:off x="425603" y="2241276"/>
            <a:ext cx="5430632" cy="3298137"/>
            <a:chOff x="425603" y="2241276"/>
            <a:chExt cx="5430632" cy="3298137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96A28BA4-4EB6-7441-82BC-0AEA61F623FC}"/>
                </a:ext>
              </a:extLst>
            </p:cNvPr>
            <p:cNvGrpSpPr/>
            <p:nvPr/>
          </p:nvGrpSpPr>
          <p:grpSpPr>
            <a:xfrm>
              <a:off x="425603" y="2643806"/>
              <a:ext cx="5430632" cy="2504664"/>
              <a:chOff x="644538" y="3001615"/>
              <a:chExt cx="5430632" cy="2504664"/>
            </a:xfrm>
          </p:grpSpPr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0FC3D5F1-CFAA-864E-99B7-6A3282E675A1}"/>
                  </a:ext>
                </a:extLst>
              </p:cNvPr>
              <p:cNvCxnSpPr/>
              <p:nvPr/>
            </p:nvCxnSpPr>
            <p:spPr>
              <a:xfrm>
                <a:off x="644538" y="3001615"/>
                <a:ext cx="5430632" cy="0"/>
              </a:xfrm>
              <a:prstGeom prst="line">
                <a:avLst/>
              </a:prstGeom>
              <a:ln w="571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50BDCE30-8812-DE41-AE5A-E00B9543541D}"/>
                  </a:ext>
                </a:extLst>
              </p:cNvPr>
              <p:cNvCxnSpPr/>
              <p:nvPr/>
            </p:nvCxnSpPr>
            <p:spPr>
              <a:xfrm>
                <a:off x="644538" y="3419059"/>
                <a:ext cx="5430632" cy="0"/>
              </a:xfrm>
              <a:prstGeom prst="line">
                <a:avLst/>
              </a:prstGeom>
              <a:ln w="571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C7896695-FAE7-CB47-BE10-601980A3502E}"/>
                  </a:ext>
                </a:extLst>
              </p:cNvPr>
              <p:cNvCxnSpPr/>
              <p:nvPr/>
            </p:nvCxnSpPr>
            <p:spPr>
              <a:xfrm>
                <a:off x="644538" y="3836503"/>
                <a:ext cx="5430632" cy="0"/>
              </a:xfrm>
              <a:prstGeom prst="line">
                <a:avLst/>
              </a:prstGeom>
              <a:ln w="571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E9465506-529D-DB4E-8F1C-3BFDC8F5AC56}"/>
                  </a:ext>
                </a:extLst>
              </p:cNvPr>
              <p:cNvCxnSpPr/>
              <p:nvPr/>
            </p:nvCxnSpPr>
            <p:spPr>
              <a:xfrm>
                <a:off x="644538" y="4253947"/>
                <a:ext cx="5430632" cy="0"/>
              </a:xfrm>
              <a:prstGeom prst="line">
                <a:avLst/>
              </a:prstGeom>
              <a:ln w="571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900D923A-63D0-A44B-9358-FF45DD98C859}"/>
                  </a:ext>
                </a:extLst>
              </p:cNvPr>
              <p:cNvCxnSpPr/>
              <p:nvPr/>
            </p:nvCxnSpPr>
            <p:spPr>
              <a:xfrm>
                <a:off x="644538" y="4671391"/>
                <a:ext cx="5430632" cy="0"/>
              </a:xfrm>
              <a:prstGeom prst="line">
                <a:avLst/>
              </a:prstGeom>
              <a:ln w="571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EE471FCA-0E5E-0E41-8716-1BCA75347C7E}"/>
                  </a:ext>
                </a:extLst>
              </p:cNvPr>
              <p:cNvCxnSpPr/>
              <p:nvPr/>
            </p:nvCxnSpPr>
            <p:spPr>
              <a:xfrm>
                <a:off x="644538" y="5088835"/>
                <a:ext cx="5430632" cy="0"/>
              </a:xfrm>
              <a:prstGeom prst="line">
                <a:avLst/>
              </a:prstGeom>
              <a:ln w="571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B9B8D2C1-61DF-C44E-B425-79DEB053AF7E}"/>
                  </a:ext>
                </a:extLst>
              </p:cNvPr>
              <p:cNvCxnSpPr/>
              <p:nvPr/>
            </p:nvCxnSpPr>
            <p:spPr>
              <a:xfrm>
                <a:off x="644538" y="5506279"/>
                <a:ext cx="5430632" cy="0"/>
              </a:xfrm>
              <a:prstGeom prst="line">
                <a:avLst/>
              </a:prstGeom>
              <a:ln w="571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28F4DE19-DD03-7A4E-8B93-1466851E6342}"/>
                </a:ext>
              </a:extLst>
            </p:cNvPr>
            <p:cNvGrpSpPr/>
            <p:nvPr/>
          </p:nvGrpSpPr>
          <p:grpSpPr>
            <a:xfrm rot="5400000">
              <a:off x="1438413" y="1895893"/>
              <a:ext cx="3298137" cy="3988904"/>
              <a:chOff x="644538" y="3001615"/>
              <a:chExt cx="5430632" cy="2504664"/>
            </a:xfrm>
          </p:grpSpPr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6AE621F6-A91C-F84E-AE55-B9431E63CD5C}"/>
                  </a:ext>
                </a:extLst>
              </p:cNvPr>
              <p:cNvCxnSpPr/>
              <p:nvPr/>
            </p:nvCxnSpPr>
            <p:spPr>
              <a:xfrm>
                <a:off x="644538" y="3001615"/>
                <a:ext cx="5430632" cy="0"/>
              </a:xfrm>
              <a:prstGeom prst="line">
                <a:avLst/>
              </a:prstGeom>
              <a:ln w="571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208578A3-0D9B-DB4E-A373-0312B406C118}"/>
                  </a:ext>
                </a:extLst>
              </p:cNvPr>
              <p:cNvCxnSpPr/>
              <p:nvPr/>
            </p:nvCxnSpPr>
            <p:spPr>
              <a:xfrm>
                <a:off x="644538" y="3419059"/>
                <a:ext cx="5430632" cy="0"/>
              </a:xfrm>
              <a:prstGeom prst="line">
                <a:avLst/>
              </a:prstGeom>
              <a:ln w="571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3A2C2E8B-05D6-6344-9FB9-DA353E74960E}"/>
                  </a:ext>
                </a:extLst>
              </p:cNvPr>
              <p:cNvCxnSpPr/>
              <p:nvPr/>
            </p:nvCxnSpPr>
            <p:spPr>
              <a:xfrm>
                <a:off x="644538" y="3836503"/>
                <a:ext cx="5430632" cy="0"/>
              </a:xfrm>
              <a:prstGeom prst="line">
                <a:avLst/>
              </a:prstGeom>
              <a:ln w="571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20C29344-50F2-A44D-BB3E-EF714B65D4D4}"/>
                  </a:ext>
                </a:extLst>
              </p:cNvPr>
              <p:cNvCxnSpPr/>
              <p:nvPr/>
            </p:nvCxnSpPr>
            <p:spPr>
              <a:xfrm>
                <a:off x="644538" y="4253947"/>
                <a:ext cx="5430632" cy="0"/>
              </a:xfrm>
              <a:prstGeom prst="line">
                <a:avLst/>
              </a:prstGeom>
              <a:ln w="571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A660A2A8-61F3-6D4D-8B8F-94E7B2869CA7}"/>
                  </a:ext>
                </a:extLst>
              </p:cNvPr>
              <p:cNvCxnSpPr/>
              <p:nvPr/>
            </p:nvCxnSpPr>
            <p:spPr>
              <a:xfrm>
                <a:off x="644538" y="4671391"/>
                <a:ext cx="5430632" cy="0"/>
              </a:xfrm>
              <a:prstGeom prst="line">
                <a:avLst/>
              </a:prstGeom>
              <a:ln w="571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49C34B38-D96C-9349-A675-85AAC566DCAD}"/>
                  </a:ext>
                </a:extLst>
              </p:cNvPr>
              <p:cNvCxnSpPr/>
              <p:nvPr/>
            </p:nvCxnSpPr>
            <p:spPr>
              <a:xfrm>
                <a:off x="644538" y="5088835"/>
                <a:ext cx="5430632" cy="0"/>
              </a:xfrm>
              <a:prstGeom prst="line">
                <a:avLst/>
              </a:prstGeom>
              <a:ln w="571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D5753BD8-8BCF-7248-B453-717DBCAF016B}"/>
                  </a:ext>
                </a:extLst>
              </p:cNvPr>
              <p:cNvCxnSpPr/>
              <p:nvPr/>
            </p:nvCxnSpPr>
            <p:spPr>
              <a:xfrm>
                <a:off x="644538" y="5506279"/>
                <a:ext cx="5430632" cy="0"/>
              </a:xfrm>
              <a:prstGeom prst="line">
                <a:avLst/>
              </a:prstGeom>
              <a:ln w="571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8149B254-CBB7-F643-A713-8D702B39B8D8}"/>
              </a:ext>
            </a:extLst>
          </p:cNvPr>
          <p:cNvGrpSpPr/>
          <p:nvPr/>
        </p:nvGrpSpPr>
        <p:grpSpPr>
          <a:xfrm>
            <a:off x="6966502" y="1366291"/>
            <a:ext cx="4299374" cy="4438160"/>
            <a:chOff x="6966502" y="1366291"/>
            <a:chExt cx="4299374" cy="4438160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F327FA1C-30CC-8641-A905-C45EC6392B88}"/>
                </a:ext>
              </a:extLst>
            </p:cNvPr>
            <p:cNvGrpSpPr/>
            <p:nvPr/>
          </p:nvGrpSpPr>
          <p:grpSpPr>
            <a:xfrm>
              <a:off x="6966502" y="1775790"/>
              <a:ext cx="4299374" cy="4028661"/>
              <a:chOff x="6966502" y="1775790"/>
              <a:chExt cx="4299374" cy="4028661"/>
            </a:xfrm>
          </p:grpSpPr>
          <p:sp>
            <p:nvSpPr>
              <p:cNvPr id="27" name="Rounded Rectangle 26">
                <a:extLst>
                  <a:ext uri="{FF2B5EF4-FFF2-40B4-BE49-F238E27FC236}">
                    <a16:creationId xmlns:a16="http://schemas.microsoft.com/office/drawing/2014/main" id="{7217E66A-F914-4B48-BE78-C75440115317}"/>
                  </a:ext>
                </a:extLst>
              </p:cNvPr>
              <p:cNvSpPr/>
              <p:nvPr/>
            </p:nvSpPr>
            <p:spPr>
              <a:xfrm>
                <a:off x="6966502" y="1775790"/>
                <a:ext cx="4299374" cy="4028661"/>
              </a:xfrm>
              <a:prstGeom prst="roundRect">
                <a:avLst>
                  <a:gd name="adj" fmla="val 9703"/>
                </a:avLst>
              </a:prstGeom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77975961-CF4D-C44D-8505-EDFAD85AA7F2}"/>
                  </a:ext>
                </a:extLst>
              </p:cNvPr>
              <p:cNvGrpSpPr/>
              <p:nvPr/>
            </p:nvGrpSpPr>
            <p:grpSpPr>
              <a:xfrm>
                <a:off x="7150471" y="1984095"/>
                <a:ext cx="3891793" cy="3657182"/>
                <a:chOff x="7150471" y="1984095"/>
                <a:chExt cx="3891793" cy="3657182"/>
              </a:xfrm>
            </p:grpSpPr>
            <p:grpSp>
              <p:nvGrpSpPr>
                <p:cNvPr id="3" name="Group 2">
                  <a:extLst>
                    <a:ext uri="{FF2B5EF4-FFF2-40B4-BE49-F238E27FC236}">
                      <a16:creationId xmlns:a16="http://schemas.microsoft.com/office/drawing/2014/main" id="{EB7F2F7D-3B2A-F441-9ACE-6E8DFD99BF5D}"/>
                    </a:ext>
                  </a:extLst>
                </p:cNvPr>
                <p:cNvGrpSpPr/>
                <p:nvPr/>
              </p:nvGrpSpPr>
              <p:grpSpPr>
                <a:xfrm>
                  <a:off x="7150471" y="1984095"/>
                  <a:ext cx="470868" cy="3657182"/>
                  <a:chOff x="7150471" y="2001079"/>
                  <a:chExt cx="470868" cy="3657182"/>
                </a:xfrm>
              </p:grpSpPr>
              <p:sp>
                <p:nvSpPr>
                  <p:cNvPr id="28" name="Oval 27">
                    <a:extLst>
                      <a:ext uri="{FF2B5EF4-FFF2-40B4-BE49-F238E27FC236}">
                        <a16:creationId xmlns:a16="http://schemas.microsoft.com/office/drawing/2014/main" id="{1A7E3FC1-CDB9-8A4D-A7E9-32EF26C735F1}"/>
                      </a:ext>
                    </a:extLst>
                  </p:cNvPr>
                  <p:cNvSpPr/>
                  <p:nvPr/>
                </p:nvSpPr>
                <p:spPr>
                  <a:xfrm>
                    <a:off x="7150471" y="2001079"/>
                    <a:ext cx="470868" cy="470868"/>
                  </a:xfrm>
                  <a:prstGeom prst="ellipse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9" name="Oval 28">
                    <a:extLst>
                      <a:ext uri="{FF2B5EF4-FFF2-40B4-BE49-F238E27FC236}">
                        <a16:creationId xmlns:a16="http://schemas.microsoft.com/office/drawing/2014/main" id="{230AC736-CE29-A245-B6BD-FEF6AEC28A1F}"/>
                      </a:ext>
                    </a:extLst>
                  </p:cNvPr>
                  <p:cNvSpPr/>
                  <p:nvPr/>
                </p:nvSpPr>
                <p:spPr>
                  <a:xfrm>
                    <a:off x="7150471" y="2638342"/>
                    <a:ext cx="470868" cy="470868"/>
                  </a:xfrm>
                  <a:prstGeom prst="ellipse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0" name="Oval 29">
                    <a:extLst>
                      <a:ext uri="{FF2B5EF4-FFF2-40B4-BE49-F238E27FC236}">
                        <a16:creationId xmlns:a16="http://schemas.microsoft.com/office/drawing/2014/main" id="{2DDCC1F8-3A9E-2F4C-A992-8793B0F5DDFB}"/>
                      </a:ext>
                    </a:extLst>
                  </p:cNvPr>
                  <p:cNvSpPr/>
                  <p:nvPr/>
                </p:nvSpPr>
                <p:spPr>
                  <a:xfrm>
                    <a:off x="7150471" y="3275605"/>
                    <a:ext cx="470868" cy="470868"/>
                  </a:xfrm>
                  <a:prstGeom prst="ellipse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1" name="Oval 30">
                    <a:extLst>
                      <a:ext uri="{FF2B5EF4-FFF2-40B4-BE49-F238E27FC236}">
                        <a16:creationId xmlns:a16="http://schemas.microsoft.com/office/drawing/2014/main" id="{AE978F93-59A5-6A4B-857B-64B461499E41}"/>
                      </a:ext>
                    </a:extLst>
                  </p:cNvPr>
                  <p:cNvSpPr/>
                  <p:nvPr/>
                </p:nvSpPr>
                <p:spPr>
                  <a:xfrm>
                    <a:off x="7150471" y="3912868"/>
                    <a:ext cx="470868" cy="470868"/>
                  </a:xfrm>
                  <a:prstGeom prst="ellipse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2" name="Oval 31">
                    <a:extLst>
                      <a:ext uri="{FF2B5EF4-FFF2-40B4-BE49-F238E27FC236}">
                        <a16:creationId xmlns:a16="http://schemas.microsoft.com/office/drawing/2014/main" id="{86218B46-863F-9049-8FA8-5E920E8F04F0}"/>
                      </a:ext>
                    </a:extLst>
                  </p:cNvPr>
                  <p:cNvSpPr/>
                  <p:nvPr/>
                </p:nvSpPr>
                <p:spPr>
                  <a:xfrm>
                    <a:off x="7150471" y="4550131"/>
                    <a:ext cx="470868" cy="470868"/>
                  </a:xfrm>
                  <a:prstGeom prst="ellipse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3" name="Oval 32">
                    <a:extLst>
                      <a:ext uri="{FF2B5EF4-FFF2-40B4-BE49-F238E27FC236}">
                        <a16:creationId xmlns:a16="http://schemas.microsoft.com/office/drawing/2014/main" id="{685CC376-1C68-4645-A4F9-1631A4B1518F}"/>
                      </a:ext>
                    </a:extLst>
                  </p:cNvPr>
                  <p:cNvSpPr/>
                  <p:nvPr/>
                </p:nvSpPr>
                <p:spPr>
                  <a:xfrm>
                    <a:off x="7150471" y="5187393"/>
                    <a:ext cx="470868" cy="470868"/>
                  </a:xfrm>
                  <a:prstGeom prst="ellipse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42" name="Group 41">
                  <a:extLst>
                    <a:ext uri="{FF2B5EF4-FFF2-40B4-BE49-F238E27FC236}">
                      <a16:creationId xmlns:a16="http://schemas.microsoft.com/office/drawing/2014/main" id="{F5D60CFD-C8FE-9B45-B2E7-85B42153B489}"/>
                    </a:ext>
                  </a:extLst>
                </p:cNvPr>
                <p:cNvGrpSpPr/>
                <p:nvPr/>
              </p:nvGrpSpPr>
              <p:grpSpPr>
                <a:xfrm>
                  <a:off x="7834656" y="1984095"/>
                  <a:ext cx="470868" cy="3657182"/>
                  <a:chOff x="7150471" y="2001079"/>
                  <a:chExt cx="470868" cy="3657182"/>
                </a:xfrm>
              </p:grpSpPr>
              <p:sp>
                <p:nvSpPr>
                  <p:cNvPr id="43" name="Oval 42">
                    <a:extLst>
                      <a:ext uri="{FF2B5EF4-FFF2-40B4-BE49-F238E27FC236}">
                        <a16:creationId xmlns:a16="http://schemas.microsoft.com/office/drawing/2014/main" id="{81F2CDF9-483D-F241-9D00-D2CB63837D31}"/>
                      </a:ext>
                    </a:extLst>
                  </p:cNvPr>
                  <p:cNvSpPr/>
                  <p:nvPr/>
                </p:nvSpPr>
                <p:spPr>
                  <a:xfrm>
                    <a:off x="7150471" y="2001079"/>
                    <a:ext cx="470868" cy="470868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4" name="Oval 43">
                    <a:extLst>
                      <a:ext uri="{FF2B5EF4-FFF2-40B4-BE49-F238E27FC236}">
                        <a16:creationId xmlns:a16="http://schemas.microsoft.com/office/drawing/2014/main" id="{716905E0-10D0-C849-B40B-CB2E35E7C8DE}"/>
                      </a:ext>
                    </a:extLst>
                  </p:cNvPr>
                  <p:cNvSpPr/>
                  <p:nvPr/>
                </p:nvSpPr>
                <p:spPr>
                  <a:xfrm>
                    <a:off x="7150471" y="2638342"/>
                    <a:ext cx="470868" cy="470868"/>
                  </a:xfrm>
                  <a:prstGeom prst="ellipse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5" name="Oval 44">
                    <a:extLst>
                      <a:ext uri="{FF2B5EF4-FFF2-40B4-BE49-F238E27FC236}">
                        <a16:creationId xmlns:a16="http://schemas.microsoft.com/office/drawing/2014/main" id="{33C2A5BC-B26F-EB45-8FFF-398459FD0B5B}"/>
                      </a:ext>
                    </a:extLst>
                  </p:cNvPr>
                  <p:cNvSpPr/>
                  <p:nvPr/>
                </p:nvSpPr>
                <p:spPr>
                  <a:xfrm>
                    <a:off x="7150471" y="3275605"/>
                    <a:ext cx="470868" cy="470868"/>
                  </a:xfrm>
                  <a:prstGeom prst="ellipse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6" name="Oval 45">
                    <a:extLst>
                      <a:ext uri="{FF2B5EF4-FFF2-40B4-BE49-F238E27FC236}">
                        <a16:creationId xmlns:a16="http://schemas.microsoft.com/office/drawing/2014/main" id="{8B781E52-29F8-EC4E-86DD-166EB1FAF9DA}"/>
                      </a:ext>
                    </a:extLst>
                  </p:cNvPr>
                  <p:cNvSpPr/>
                  <p:nvPr/>
                </p:nvSpPr>
                <p:spPr>
                  <a:xfrm>
                    <a:off x="7150471" y="3912868"/>
                    <a:ext cx="470868" cy="470868"/>
                  </a:xfrm>
                  <a:prstGeom prst="ellipse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7" name="Oval 46">
                    <a:extLst>
                      <a:ext uri="{FF2B5EF4-FFF2-40B4-BE49-F238E27FC236}">
                        <a16:creationId xmlns:a16="http://schemas.microsoft.com/office/drawing/2014/main" id="{AA282A7B-83C5-794D-8B9D-68BEBE6764E8}"/>
                      </a:ext>
                    </a:extLst>
                  </p:cNvPr>
                  <p:cNvSpPr/>
                  <p:nvPr/>
                </p:nvSpPr>
                <p:spPr>
                  <a:xfrm>
                    <a:off x="7150471" y="4550131"/>
                    <a:ext cx="470868" cy="470868"/>
                  </a:xfrm>
                  <a:prstGeom prst="ellipse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8" name="Oval 47">
                    <a:extLst>
                      <a:ext uri="{FF2B5EF4-FFF2-40B4-BE49-F238E27FC236}">
                        <a16:creationId xmlns:a16="http://schemas.microsoft.com/office/drawing/2014/main" id="{5E5F44C1-4B24-494C-8225-C76FDD679494}"/>
                      </a:ext>
                    </a:extLst>
                  </p:cNvPr>
                  <p:cNvSpPr/>
                  <p:nvPr/>
                </p:nvSpPr>
                <p:spPr>
                  <a:xfrm>
                    <a:off x="7150471" y="5187393"/>
                    <a:ext cx="470868" cy="470868"/>
                  </a:xfrm>
                  <a:prstGeom prst="ellipse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49" name="Group 48">
                  <a:extLst>
                    <a:ext uri="{FF2B5EF4-FFF2-40B4-BE49-F238E27FC236}">
                      <a16:creationId xmlns:a16="http://schemas.microsoft.com/office/drawing/2014/main" id="{408850AF-B8EB-5145-9C35-152CB900D64C}"/>
                    </a:ext>
                  </a:extLst>
                </p:cNvPr>
                <p:cNvGrpSpPr/>
                <p:nvPr/>
              </p:nvGrpSpPr>
              <p:grpSpPr>
                <a:xfrm>
                  <a:off x="8518841" y="1984095"/>
                  <a:ext cx="470868" cy="3657182"/>
                  <a:chOff x="7150471" y="2001079"/>
                  <a:chExt cx="470868" cy="3657182"/>
                </a:xfrm>
              </p:grpSpPr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C8B15899-8A8E-D746-8B5A-AC18DCFFC4F3}"/>
                      </a:ext>
                    </a:extLst>
                  </p:cNvPr>
                  <p:cNvSpPr/>
                  <p:nvPr/>
                </p:nvSpPr>
                <p:spPr>
                  <a:xfrm>
                    <a:off x="7150471" y="2001079"/>
                    <a:ext cx="470868" cy="470868"/>
                  </a:xfrm>
                  <a:prstGeom prst="ellipse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1" name="Oval 50">
                    <a:extLst>
                      <a:ext uri="{FF2B5EF4-FFF2-40B4-BE49-F238E27FC236}">
                        <a16:creationId xmlns:a16="http://schemas.microsoft.com/office/drawing/2014/main" id="{3A965D5C-4F3B-774E-AD53-57EB9C29C54D}"/>
                      </a:ext>
                    </a:extLst>
                  </p:cNvPr>
                  <p:cNvSpPr/>
                  <p:nvPr/>
                </p:nvSpPr>
                <p:spPr>
                  <a:xfrm>
                    <a:off x="7150471" y="2638342"/>
                    <a:ext cx="470868" cy="470868"/>
                  </a:xfrm>
                  <a:prstGeom prst="ellipse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2" name="Oval 51">
                    <a:extLst>
                      <a:ext uri="{FF2B5EF4-FFF2-40B4-BE49-F238E27FC236}">
                        <a16:creationId xmlns:a16="http://schemas.microsoft.com/office/drawing/2014/main" id="{D69106AB-11A9-B041-8EBE-AE8E5E1371DD}"/>
                      </a:ext>
                    </a:extLst>
                  </p:cNvPr>
                  <p:cNvSpPr/>
                  <p:nvPr/>
                </p:nvSpPr>
                <p:spPr>
                  <a:xfrm>
                    <a:off x="7150471" y="3275605"/>
                    <a:ext cx="470868" cy="470868"/>
                  </a:xfrm>
                  <a:prstGeom prst="ellipse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3" name="Oval 52">
                    <a:extLst>
                      <a:ext uri="{FF2B5EF4-FFF2-40B4-BE49-F238E27FC236}">
                        <a16:creationId xmlns:a16="http://schemas.microsoft.com/office/drawing/2014/main" id="{A9FB47E5-1681-F245-8492-5BE6E04D2326}"/>
                      </a:ext>
                    </a:extLst>
                  </p:cNvPr>
                  <p:cNvSpPr/>
                  <p:nvPr/>
                </p:nvSpPr>
                <p:spPr>
                  <a:xfrm>
                    <a:off x="7150471" y="3912868"/>
                    <a:ext cx="470868" cy="470868"/>
                  </a:xfrm>
                  <a:prstGeom prst="ellipse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4" name="Oval 53">
                    <a:extLst>
                      <a:ext uri="{FF2B5EF4-FFF2-40B4-BE49-F238E27FC236}">
                        <a16:creationId xmlns:a16="http://schemas.microsoft.com/office/drawing/2014/main" id="{B99BCF56-0811-104E-9464-CA7FD624FAA9}"/>
                      </a:ext>
                    </a:extLst>
                  </p:cNvPr>
                  <p:cNvSpPr/>
                  <p:nvPr/>
                </p:nvSpPr>
                <p:spPr>
                  <a:xfrm>
                    <a:off x="7150471" y="4550131"/>
                    <a:ext cx="470868" cy="470868"/>
                  </a:xfrm>
                  <a:prstGeom prst="ellipse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5" name="Oval 54">
                    <a:extLst>
                      <a:ext uri="{FF2B5EF4-FFF2-40B4-BE49-F238E27FC236}">
                        <a16:creationId xmlns:a16="http://schemas.microsoft.com/office/drawing/2014/main" id="{19F52C14-00DA-ED40-96B4-453845F29F74}"/>
                      </a:ext>
                    </a:extLst>
                  </p:cNvPr>
                  <p:cNvSpPr/>
                  <p:nvPr/>
                </p:nvSpPr>
                <p:spPr>
                  <a:xfrm>
                    <a:off x="7150471" y="5187393"/>
                    <a:ext cx="470868" cy="470868"/>
                  </a:xfrm>
                  <a:prstGeom prst="ellipse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56" name="Group 55">
                  <a:extLst>
                    <a:ext uri="{FF2B5EF4-FFF2-40B4-BE49-F238E27FC236}">
                      <a16:creationId xmlns:a16="http://schemas.microsoft.com/office/drawing/2014/main" id="{55D8BE4F-5A05-E941-8477-B8A15EC3C3F7}"/>
                    </a:ext>
                  </a:extLst>
                </p:cNvPr>
                <p:cNvGrpSpPr/>
                <p:nvPr/>
              </p:nvGrpSpPr>
              <p:grpSpPr>
                <a:xfrm>
                  <a:off x="9203026" y="1984095"/>
                  <a:ext cx="470868" cy="3657182"/>
                  <a:chOff x="7150471" y="2001079"/>
                  <a:chExt cx="470868" cy="3657182"/>
                </a:xfrm>
              </p:grpSpPr>
              <p:sp>
                <p:nvSpPr>
                  <p:cNvPr id="57" name="Oval 56">
                    <a:extLst>
                      <a:ext uri="{FF2B5EF4-FFF2-40B4-BE49-F238E27FC236}">
                        <a16:creationId xmlns:a16="http://schemas.microsoft.com/office/drawing/2014/main" id="{3B655A29-7981-8D4C-8429-204D44F8A35D}"/>
                      </a:ext>
                    </a:extLst>
                  </p:cNvPr>
                  <p:cNvSpPr/>
                  <p:nvPr/>
                </p:nvSpPr>
                <p:spPr>
                  <a:xfrm>
                    <a:off x="7150471" y="2001079"/>
                    <a:ext cx="470868" cy="470868"/>
                  </a:xfrm>
                  <a:prstGeom prst="ellipse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1" name="Oval 60">
                    <a:extLst>
                      <a:ext uri="{FF2B5EF4-FFF2-40B4-BE49-F238E27FC236}">
                        <a16:creationId xmlns:a16="http://schemas.microsoft.com/office/drawing/2014/main" id="{1CCA760E-C400-4A4A-A0DD-BDCCB9271561}"/>
                      </a:ext>
                    </a:extLst>
                  </p:cNvPr>
                  <p:cNvSpPr/>
                  <p:nvPr/>
                </p:nvSpPr>
                <p:spPr>
                  <a:xfrm>
                    <a:off x="7150471" y="2638342"/>
                    <a:ext cx="470868" cy="470868"/>
                  </a:xfrm>
                  <a:prstGeom prst="ellipse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2" name="Oval 61">
                    <a:extLst>
                      <a:ext uri="{FF2B5EF4-FFF2-40B4-BE49-F238E27FC236}">
                        <a16:creationId xmlns:a16="http://schemas.microsoft.com/office/drawing/2014/main" id="{6E2950C6-E99F-924A-A9B6-89B3E4FFE62E}"/>
                      </a:ext>
                    </a:extLst>
                  </p:cNvPr>
                  <p:cNvSpPr/>
                  <p:nvPr/>
                </p:nvSpPr>
                <p:spPr>
                  <a:xfrm>
                    <a:off x="7150471" y="3275605"/>
                    <a:ext cx="470868" cy="470868"/>
                  </a:xfrm>
                  <a:prstGeom prst="ellipse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3" name="Oval 62">
                    <a:extLst>
                      <a:ext uri="{FF2B5EF4-FFF2-40B4-BE49-F238E27FC236}">
                        <a16:creationId xmlns:a16="http://schemas.microsoft.com/office/drawing/2014/main" id="{A6970F52-5590-E046-8C48-55942E293752}"/>
                      </a:ext>
                    </a:extLst>
                  </p:cNvPr>
                  <p:cNvSpPr/>
                  <p:nvPr/>
                </p:nvSpPr>
                <p:spPr>
                  <a:xfrm>
                    <a:off x="7150471" y="3912868"/>
                    <a:ext cx="470868" cy="470868"/>
                  </a:xfrm>
                  <a:prstGeom prst="ellipse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4" name="Oval 63">
                    <a:extLst>
                      <a:ext uri="{FF2B5EF4-FFF2-40B4-BE49-F238E27FC236}">
                        <a16:creationId xmlns:a16="http://schemas.microsoft.com/office/drawing/2014/main" id="{0153E5C6-C760-6641-968A-155A4F7214B7}"/>
                      </a:ext>
                    </a:extLst>
                  </p:cNvPr>
                  <p:cNvSpPr/>
                  <p:nvPr/>
                </p:nvSpPr>
                <p:spPr>
                  <a:xfrm>
                    <a:off x="7150471" y="4550131"/>
                    <a:ext cx="470868" cy="470868"/>
                  </a:xfrm>
                  <a:prstGeom prst="ellipse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5" name="Oval 64">
                    <a:extLst>
                      <a:ext uri="{FF2B5EF4-FFF2-40B4-BE49-F238E27FC236}">
                        <a16:creationId xmlns:a16="http://schemas.microsoft.com/office/drawing/2014/main" id="{57B100C8-1E99-8E41-9B70-C365D3ED0E06}"/>
                      </a:ext>
                    </a:extLst>
                  </p:cNvPr>
                  <p:cNvSpPr/>
                  <p:nvPr/>
                </p:nvSpPr>
                <p:spPr>
                  <a:xfrm>
                    <a:off x="7150471" y="5187393"/>
                    <a:ext cx="470868" cy="470868"/>
                  </a:xfrm>
                  <a:prstGeom prst="ellipse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66" name="Group 65">
                  <a:extLst>
                    <a:ext uri="{FF2B5EF4-FFF2-40B4-BE49-F238E27FC236}">
                      <a16:creationId xmlns:a16="http://schemas.microsoft.com/office/drawing/2014/main" id="{5F65F1CE-B4A9-0B4C-8E85-B923C38C2837}"/>
                    </a:ext>
                  </a:extLst>
                </p:cNvPr>
                <p:cNvGrpSpPr/>
                <p:nvPr/>
              </p:nvGrpSpPr>
              <p:grpSpPr>
                <a:xfrm>
                  <a:off x="9887211" y="1984095"/>
                  <a:ext cx="470868" cy="3657182"/>
                  <a:chOff x="7150471" y="2001079"/>
                  <a:chExt cx="470868" cy="3657182"/>
                </a:xfrm>
              </p:grpSpPr>
              <p:sp>
                <p:nvSpPr>
                  <p:cNvPr id="67" name="Oval 66">
                    <a:extLst>
                      <a:ext uri="{FF2B5EF4-FFF2-40B4-BE49-F238E27FC236}">
                        <a16:creationId xmlns:a16="http://schemas.microsoft.com/office/drawing/2014/main" id="{55B74C67-52E3-BE4D-A48D-B0F100022100}"/>
                      </a:ext>
                    </a:extLst>
                  </p:cNvPr>
                  <p:cNvSpPr/>
                  <p:nvPr/>
                </p:nvSpPr>
                <p:spPr>
                  <a:xfrm>
                    <a:off x="7150471" y="2001079"/>
                    <a:ext cx="470868" cy="470868"/>
                  </a:xfrm>
                  <a:prstGeom prst="ellipse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8" name="Oval 67">
                    <a:extLst>
                      <a:ext uri="{FF2B5EF4-FFF2-40B4-BE49-F238E27FC236}">
                        <a16:creationId xmlns:a16="http://schemas.microsoft.com/office/drawing/2014/main" id="{A250207B-B787-F64E-9DC1-97E70320EC00}"/>
                      </a:ext>
                    </a:extLst>
                  </p:cNvPr>
                  <p:cNvSpPr/>
                  <p:nvPr/>
                </p:nvSpPr>
                <p:spPr>
                  <a:xfrm>
                    <a:off x="7150471" y="2638342"/>
                    <a:ext cx="470868" cy="470868"/>
                  </a:xfrm>
                  <a:prstGeom prst="ellipse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9" name="Oval 68">
                    <a:extLst>
                      <a:ext uri="{FF2B5EF4-FFF2-40B4-BE49-F238E27FC236}">
                        <a16:creationId xmlns:a16="http://schemas.microsoft.com/office/drawing/2014/main" id="{07C495FE-8991-5E4C-822B-74A48791EC00}"/>
                      </a:ext>
                    </a:extLst>
                  </p:cNvPr>
                  <p:cNvSpPr/>
                  <p:nvPr/>
                </p:nvSpPr>
                <p:spPr>
                  <a:xfrm>
                    <a:off x="7150471" y="3275605"/>
                    <a:ext cx="470868" cy="470868"/>
                  </a:xfrm>
                  <a:prstGeom prst="ellipse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0" name="Oval 69">
                    <a:extLst>
                      <a:ext uri="{FF2B5EF4-FFF2-40B4-BE49-F238E27FC236}">
                        <a16:creationId xmlns:a16="http://schemas.microsoft.com/office/drawing/2014/main" id="{29FC20BB-7717-4E41-AF16-67AC4D234BB9}"/>
                      </a:ext>
                    </a:extLst>
                  </p:cNvPr>
                  <p:cNvSpPr/>
                  <p:nvPr/>
                </p:nvSpPr>
                <p:spPr>
                  <a:xfrm>
                    <a:off x="7150471" y="3912868"/>
                    <a:ext cx="470868" cy="470868"/>
                  </a:xfrm>
                  <a:prstGeom prst="ellipse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1" name="Oval 70">
                    <a:extLst>
                      <a:ext uri="{FF2B5EF4-FFF2-40B4-BE49-F238E27FC236}">
                        <a16:creationId xmlns:a16="http://schemas.microsoft.com/office/drawing/2014/main" id="{A3772907-2826-584D-84EE-6D5B4A0C696E}"/>
                      </a:ext>
                    </a:extLst>
                  </p:cNvPr>
                  <p:cNvSpPr/>
                  <p:nvPr/>
                </p:nvSpPr>
                <p:spPr>
                  <a:xfrm>
                    <a:off x="7150471" y="4550131"/>
                    <a:ext cx="470868" cy="470868"/>
                  </a:xfrm>
                  <a:prstGeom prst="ellipse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2" name="Oval 71">
                    <a:extLst>
                      <a:ext uri="{FF2B5EF4-FFF2-40B4-BE49-F238E27FC236}">
                        <a16:creationId xmlns:a16="http://schemas.microsoft.com/office/drawing/2014/main" id="{30926ECB-06F7-A34D-B5F5-DD598D732689}"/>
                      </a:ext>
                    </a:extLst>
                  </p:cNvPr>
                  <p:cNvSpPr/>
                  <p:nvPr/>
                </p:nvSpPr>
                <p:spPr>
                  <a:xfrm>
                    <a:off x="7150471" y="5187393"/>
                    <a:ext cx="470868" cy="470868"/>
                  </a:xfrm>
                  <a:prstGeom prst="ellipse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73" name="Group 72">
                  <a:extLst>
                    <a:ext uri="{FF2B5EF4-FFF2-40B4-BE49-F238E27FC236}">
                      <a16:creationId xmlns:a16="http://schemas.microsoft.com/office/drawing/2014/main" id="{3C70E06D-87F7-0541-BC09-4FBDFE9DC508}"/>
                    </a:ext>
                  </a:extLst>
                </p:cNvPr>
                <p:cNvGrpSpPr/>
                <p:nvPr/>
              </p:nvGrpSpPr>
              <p:grpSpPr>
                <a:xfrm>
                  <a:off x="10571396" y="1984095"/>
                  <a:ext cx="470868" cy="3657182"/>
                  <a:chOff x="7150471" y="2001079"/>
                  <a:chExt cx="470868" cy="3657182"/>
                </a:xfrm>
              </p:grpSpPr>
              <p:sp>
                <p:nvSpPr>
                  <p:cNvPr id="74" name="Oval 73">
                    <a:extLst>
                      <a:ext uri="{FF2B5EF4-FFF2-40B4-BE49-F238E27FC236}">
                        <a16:creationId xmlns:a16="http://schemas.microsoft.com/office/drawing/2014/main" id="{F56C5D5F-C250-5A4B-8CBA-00021568884B}"/>
                      </a:ext>
                    </a:extLst>
                  </p:cNvPr>
                  <p:cNvSpPr/>
                  <p:nvPr/>
                </p:nvSpPr>
                <p:spPr>
                  <a:xfrm>
                    <a:off x="7150471" y="2001079"/>
                    <a:ext cx="470868" cy="470868"/>
                  </a:xfrm>
                  <a:prstGeom prst="ellipse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5" name="Oval 74">
                    <a:extLst>
                      <a:ext uri="{FF2B5EF4-FFF2-40B4-BE49-F238E27FC236}">
                        <a16:creationId xmlns:a16="http://schemas.microsoft.com/office/drawing/2014/main" id="{98EC5E17-656A-4744-9E44-783DD2222F69}"/>
                      </a:ext>
                    </a:extLst>
                  </p:cNvPr>
                  <p:cNvSpPr/>
                  <p:nvPr/>
                </p:nvSpPr>
                <p:spPr>
                  <a:xfrm>
                    <a:off x="7150471" y="2638342"/>
                    <a:ext cx="470868" cy="470868"/>
                  </a:xfrm>
                  <a:prstGeom prst="ellipse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6" name="Oval 75">
                    <a:extLst>
                      <a:ext uri="{FF2B5EF4-FFF2-40B4-BE49-F238E27FC236}">
                        <a16:creationId xmlns:a16="http://schemas.microsoft.com/office/drawing/2014/main" id="{4DB533C1-BCC6-9945-93B3-48E72F43210D}"/>
                      </a:ext>
                    </a:extLst>
                  </p:cNvPr>
                  <p:cNvSpPr/>
                  <p:nvPr/>
                </p:nvSpPr>
                <p:spPr>
                  <a:xfrm>
                    <a:off x="7150471" y="3275605"/>
                    <a:ext cx="470868" cy="470868"/>
                  </a:xfrm>
                  <a:prstGeom prst="ellipse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7" name="Oval 76">
                    <a:extLst>
                      <a:ext uri="{FF2B5EF4-FFF2-40B4-BE49-F238E27FC236}">
                        <a16:creationId xmlns:a16="http://schemas.microsoft.com/office/drawing/2014/main" id="{2BE85649-8CD6-BC4D-BCD3-1D438E9AFC9B}"/>
                      </a:ext>
                    </a:extLst>
                  </p:cNvPr>
                  <p:cNvSpPr/>
                  <p:nvPr/>
                </p:nvSpPr>
                <p:spPr>
                  <a:xfrm>
                    <a:off x="7150471" y="3912868"/>
                    <a:ext cx="470868" cy="470868"/>
                  </a:xfrm>
                  <a:prstGeom prst="ellipse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8" name="Oval 77">
                    <a:extLst>
                      <a:ext uri="{FF2B5EF4-FFF2-40B4-BE49-F238E27FC236}">
                        <a16:creationId xmlns:a16="http://schemas.microsoft.com/office/drawing/2014/main" id="{EA6F4609-92F8-EB40-9ACB-9F66301F106C}"/>
                      </a:ext>
                    </a:extLst>
                  </p:cNvPr>
                  <p:cNvSpPr/>
                  <p:nvPr/>
                </p:nvSpPr>
                <p:spPr>
                  <a:xfrm>
                    <a:off x="7150471" y="4550131"/>
                    <a:ext cx="470868" cy="470868"/>
                  </a:xfrm>
                  <a:prstGeom prst="ellipse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9" name="Oval 78">
                    <a:extLst>
                      <a:ext uri="{FF2B5EF4-FFF2-40B4-BE49-F238E27FC236}">
                        <a16:creationId xmlns:a16="http://schemas.microsoft.com/office/drawing/2014/main" id="{6AC6E271-E126-0648-A145-CE5E106C430E}"/>
                      </a:ext>
                    </a:extLst>
                  </p:cNvPr>
                  <p:cNvSpPr/>
                  <p:nvPr/>
                </p:nvSpPr>
                <p:spPr>
                  <a:xfrm>
                    <a:off x="7150471" y="5187393"/>
                    <a:ext cx="470868" cy="470868"/>
                  </a:xfrm>
                  <a:prstGeom prst="ellipse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</p:grpSp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E50F958B-45A6-684D-A448-9B51FFA2CAD6}"/>
                </a:ext>
              </a:extLst>
            </p:cNvPr>
            <p:cNvSpPr txBox="1"/>
            <p:nvPr/>
          </p:nvSpPr>
          <p:spPr>
            <a:xfrm>
              <a:off x="7385905" y="1366291"/>
              <a:ext cx="1669047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dirty="0"/>
                <a:t>Hidden Layer</a:t>
              </a:r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E813A0BC-D737-4545-9140-A12F5395AD75}"/>
              </a:ext>
            </a:extLst>
          </p:cNvPr>
          <p:cNvGrpSpPr/>
          <p:nvPr/>
        </p:nvGrpSpPr>
        <p:grpSpPr>
          <a:xfrm>
            <a:off x="7879156" y="3501554"/>
            <a:ext cx="2100039" cy="2534053"/>
            <a:chOff x="6301684" y="3898418"/>
            <a:chExt cx="2100039" cy="2534053"/>
          </a:xfrm>
        </p:grpSpPr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6F5D07D2-06B2-0A44-A80B-4C201A78BD40}"/>
                </a:ext>
              </a:extLst>
            </p:cNvPr>
            <p:cNvGrpSpPr/>
            <p:nvPr/>
          </p:nvGrpSpPr>
          <p:grpSpPr>
            <a:xfrm>
              <a:off x="6345886" y="4261898"/>
              <a:ext cx="2055837" cy="2170573"/>
              <a:chOff x="8670888" y="4366752"/>
              <a:chExt cx="2055837" cy="2170573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399E5F3E-4E34-6F44-8374-078DB09F6687}"/>
                  </a:ext>
                </a:extLst>
              </p:cNvPr>
              <p:cNvSpPr/>
              <p:nvPr/>
            </p:nvSpPr>
            <p:spPr>
              <a:xfrm>
                <a:off x="8670888" y="4366752"/>
                <a:ext cx="2055837" cy="2170573"/>
              </a:xfrm>
              <a:prstGeom prst="rect">
                <a:avLst/>
              </a:prstGeom>
              <a:solidFill>
                <a:schemeClr val="tx1"/>
              </a:solidFill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0F70643D-7A1A-2E46-A26C-9655EB372B80}"/>
                  </a:ext>
                </a:extLst>
              </p:cNvPr>
              <p:cNvGrpSpPr/>
              <p:nvPr/>
            </p:nvGrpSpPr>
            <p:grpSpPr>
              <a:xfrm>
                <a:off x="8689338" y="4442099"/>
                <a:ext cx="2037387" cy="2077029"/>
                <a:chOff x="3271038" y="5805328"/>
                <a:chExt cx="2037387" cy="2077029"/>
              </a:xfrm>
            </p:grpSpPr>
            <p:grpSp>
              <p:nvGrpSpPr>
                <p:cNvPr id="35" name="Group 34">
                  <a:extLst>
                    <a:ext uri="{FF2B5EF4-FFF2-40B4-BE49-F238E27FC236}">
                      <a16:creationId xmlns:a16="http://schemas.microsoft.com/office/drawing/2014/main" id="{FEB70F92-B2AA-8C4B-9072-63CC2104539D}"/>
                    </a:ext>
                  </a:extLst>
                </p:cNvPr>
                <p:cNvGrpSpPr/>
                <p:nvPr/>
              </p:nvGrpSpPr>
              <p:grpSpPr>
                <a:xfrm>
                  <a:off x="3271038" y="5805328"/>
                  <a:ext cx="2037387" cy="650553"/>
                  <a:chOff x="3260029" y="5805328"/>
                  <a:chExt cx="2037387" cy="650553"/>
                </a:xfrm>
              </p:grpSpPr>
              <p:sp>
                <p:nvSpPr>
                  <p:cNvPr id="34" name="Rectangle 33">
                    <a:extLst>
                      <a:ext uri="{FF2B5EF4-FFF2-40B4-BE49-F238E27FC236}">
                        <a16:creationId xmlns:a16="http://schemas.microsoft.com/office/drawing/2014/main" id="{6949D822-64FD-8741-A2A8-68E3A5AF7420}"/>
                      </a:ext>
                    </a:extLst>
                  </p:cNvPr>
                  <p:cNvSpPr/>
                  <p:nvPr/>
                </p:nvSpPr>
                <p:spPr>
                  <a:xfrm>
                    <a:off x="4646863" y="5805328"/>
                    <a:ext cx="650553" cy="650553"/>
                  </a:xfrm>
                  <a:prstGeom prst="rect">
                    <a:avLst/>
                  </a:prstGeom>
                  <a:solidFill>
                    <a:schemeClr val="tx1"/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1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3" name="Rectangle 92">
                    <a:extLst>
                      <a:ext uri="{FF2B5EF4-FFF2-40B4-BE49-F238E27FC236}">
                        <a16:creationId xmlns:a16="http://schemas.microsoft.com/office/drawing/2014/main" id="{A19C365B-1169-6D47-8C3A-9BC900AC174C}"/>
                      </a:ext>
                    </a:extLst>
                  </p:cNvPr>
                  <p:cNvSpPr/>
                  <p:nvPr/>
                </p:nvSpPr>
                <p:spPr>
                  <a:xfrm>
                    <a:off x="3953446" y="5805328"/>
                    <a:ext cx="650553" cy="650553"/>
                  </a:xfrm>
                  <a:prstGeom prst="rect">
                    <a:avLst/>
                  </a:prstGeom>
                  <a:solidFill>
                    <a:schemeClr val="bg1">
                      <a:lumMod val="75000"/>
                    </a:schemeClr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1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4" name="Rectangle 93">
                    <a:extLst>
                      <a:ext uri="{FF2B5EF4-FFF2-40B4-BE49-F238E27FC236}">
                        <a16:creationId xmlns:a16="http://schemas.microsoft.com/office/drawing/2014/main" id="{46EA9A6E-DD20-584C-A8A0-141E893E06BF}"/>
                      </a:ext>
                    </a:extLst>
                  </p:cNvPr>
                  <p:cNvSpPr/>
                  <p:nvPr/>
                </p:nvSpPr>
                <p:spPr>
                  <a:xfrm>
                    <a:off x="3260029" y="5805328"/>
                    <a:ext cx="650553" cy="650553"/>
                  </a:xfrm>
                  <a:prstGeom prst="rect">
                    <a:avLst/>
                  </a:prstGeom>
                  <a:solidFill>
                    <a:schemeClr val="tx1"/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1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95" name="Group 94">
                  <a:extLst>
                    <a:ext uri="{FF2B5EF4-FFF2-40B4-BE49-F238E27FC236}">
                      <a16:creationId xmlns:a16="http://schemas.microsoft.com/office/drawing/2014/main" id="{0CFC3DA8-4B70-864A-AFF2-A2A87DB3CFC5}"/>
                    </a:ext>
                  </a:extLst>
                </p:cNvPr>
                <p:cNvGrpSpPr/>
                <p:nvPr/>
              </p:nvGrpSpPr>
              <p:grpSpPr>
                <a:xfrm>
                  <a:off x="3271038" y="6518566"/>
                  <a:ext cx="2037387" cy="650553"/>
                  <a:chOff x="3260029" y="5805328"/>
                  <a:chExt cx="2037387" cy="650553"/>
                </a:xfrm>
              </p:grpSpPr>
              <p:sp>
                <p:nvSpPr>
                  <p:cNvPr id="96" name="Rectangle 95">
                    <a:extLst>
                      <a:ext uri="{FF2B5EF4-FFF2-40B4-BE49-F238E27FC236}">
                        <a16:creationId xmlns:a16="http://schemas.microsoft.com/office/drawing/2014/main" id="{0A4B6B69-8AAB-3947-923E-7AC388D80007}"/>
                      </a:ext>
                    </a:extLst>
                  </p:cNvPr>
                  <p:cNvSpPr/>
                  <p:nvPr/>
                </p:nvSpPr>
                <p:spPr>
                  <a:xfrm>
                    <a:off x="4646863" y="5805328"/>
                    <a:ext cx="650553" cy="650553"/>
                  </a:xfrm>
                  <a:prstGeom prst="rect">
                    <a:avLst/>
                  </a:prstGeom>
                  <a:solidFill>
                    <a:schemeClr val="bg1">
                      <a:lumMod val="50000"/>
                    </a:schemeClr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1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7" name="Rectangle 96">
                    <a:extLst>
                      <a:ext uri="{FF2B5EF4-FFF2-40B4-BE49-F238E27FC236}">
                        <a16:creationId xmlns:a16="http://schemas.microsoft.com/office/drawing/2014/main" id="{B463824F-D7F2-3848-A78C-020245CB3891}"/>
                      </a:ext>
                    </a:extLst>
                  </p:cNvPr>
                  <p:cNvSpPr/>
                  <p:nvPr/>
                </p:nvSpPr>
                <p:spPr>
                  <a:xfrm>
                    <a:off x="3953446" y="5805328"/>
                    <a:ext cx="650553" cy="650553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1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8" name="Rectangle 97">
                    <a:extLst>
                      <a:ext uri="{FF2B5EF4-FFF2-40B4-BE49-F238E27FC236}">
                        <a16:creationId xmlns:a16="http://schemas.microsoft.com/office/drawing/2014/main" id="{9AA3F697-4781-3744-AA0A-68884D1E3FED}"/>
                      </a:ext>
                    </a:extLst>
                  </p:cNvPr>
                  <p:cNvSpPr/>
                  <p:nvPr/>
                </p:nvSpPr>
                <p:spPr>
                  <a:xfrm>
                    <a:off x="3260029" y="5805328"/>
                    <a:ext cx="650553" cy="650553"/>
                  </a:xfrm>
                  <a:prstGeom prst="rect">
                    <a:avLst/>
                  </a:prstGeom>
                  <a:solidFill>
                    <a:schemeClr val="bg1">
                      <a:lumMod val="50000"/>
                    </a:schemeClr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1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99" name="Group 98">
                  <a:extLst>
                    <a:ext uri="{FF2B5EF4-FFF2-40B4-BE49-F238E27FC236}">
                      <a16:creationId xmlns:a16="http://schemas.microsoft.com/office/drawing/2014/main" id="{10D95CFE-1D5D-8249-8DD3-3C9D6D2B469B}"/>
                    </a:ext>
                  </a:extLst>
                </p:cNvPr>
                <p:cNvGrpSpPr/>
                <p:nvPr/>
              </p:nvGrpSpPr>
              <p:grpSpPr>
                <a:xfrm>
                  <a:off x="3271038" y="7231804"/>
                  <a:ext cx="2037387" cy="650553"/>
                  <a:chOff x="3260029" y="5805328"/>
                  <a:chExt cx="2037387" cy="650553"/>
                </a:xfrm>
              </p:grpSpPr>
              <p:sp>
                <p:nvSpPr>
                  <p:cNvPr id="100" name="Rectangle 99">
                    <a:extLst>
                      <a:ext uri="{FF2B5EF4-FFF2-40B4-BE49-F238E27FC236}">
                        <a16:creationId xmlns:a16="http://schemas.microsoft.com/office/drawing/2014/main" id="{B7AD66A0-99AF-354F-BE75-9D288113AC50}"/>
                      </a:ext>
                    </a:extLst>
                  </p:cNvPr>
                  <p:cNvSpPr/>
                  <p:nvPr/>
                </p:nvSpPr>
                <p:spPr>
                  <a:xfrm>
                    <a:off x="4646863" y="5805328"/>
                    <a:ext cx="650553" cy="650553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1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1" name="Rectangle 100">
                    <a:extLst>
                      <a:ext uri="{FF2B5EF4-FFF2-40B4-BE49-F238E27FC236}">
                        <a16:creationId xmlns:a16="http://schemas.microsoft.com/office/drawing/2014/main" id="{A3DC43B5-9E2E-6F41-B4E8-A7C9E9C5BD44}"/>
                      </a:ext>
                    </a:extLst>
                  </p:cNvPr>
                  <p:cNvSpPr/>
                  <p:nvPr/>
                </p:nvSpPr>
                <p:spPr>
                  <a:xfrm>
                    <a:off x="3953446" y="5805328"/>
                    <a:ext cx="650553" cy="650553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1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2" name="Rectangle 101">
                    <a:extLst>
                      <a:ext uri="{FF2B5EF4-FFF2-40B4-BE49-F238E27FC236}">
                        <a16:creationId xmlns:a16="http://schemas.microsoft.com/office/drawing/2014/main" id="{EC05AD1E-C94A-4646-A9A9-6788C971F698}"/>
                      </a:ext>
                    </a:extLst>
                  </p:cNvPr>
                  <p:cNvSpPr/>
                  <p:nvPr/>
                </p:nvSpPr>
                <p:spPr>
                  <a:xfrm>
                    <a:off x="3260029" y="5805328"/>
                    <a:ext cx="650553" cy="650553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1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</p:grp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44EC3D37-AFAC-1F49-BD51-2830B879C6F5}"/>
                </a:ext>
              </a:extLst>
            </p:cNvPr>
            <p:cNvSpPr txBox="1"/>
            <p:nvPr/>
          </p:nvSpPr>
          <p:spPr>
            <a:xfrm>
              <a:off x="6301684" y="3898418"/>
              <a:ext cx="1635384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dirty="0"/>
                <a:t>Filter Weights</a:t>
              </a:r>
            </a:p>
          </p:txBody>
        </p:sp>
      </p:grpSp>
      <p:sp>
        <p:nvSpPr>
          <p:cNvPr id="120" name="Oval 119">
            <a:extLst>
              <a:ext uri="{FF2B5EF4-FFF2-40B4-BE49-F238E27FC236}">
                <a16:creationId xmlns:a16="http://schemas.microsoft.com/office/drawing/2014/main" id="{79F70587-7DD3-0C46-ACE2-701318907BE7}"/>
              </a:ext>
            </a:extLst>
          </p:cNvPr>
          <p:cNvSpPr/>
          <p:nvPr/>
        </p:nvSpPr>
        <p:spPr>
          <a:xfrm>
            <a:off x="7155242" y="1984095"/>
            <a:ext cx="470868" cy="47086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755BB15A-E98A-9E49-915B-C4D23AEBBCF1}"/>
              </a:ext>
            </a:extLst>
          </p:cNvPr>
          <p:cNvGrpSpPr/>
          <p:nvPr/>
        </p:nvGrpSpPr>
        <p:grpSpPr>
          <a:xfrm>
            <a:off x="2179592" y="2207714"/>
            <a:ext cx="6359618" cy="1045426"/>
            <a:chOff x="1475038" y="2219529"/>
            <a:chExt cx="6359618" cy="1045426"/>
          </a:xfrm>
        </p:grpSpPr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31E95631-9233-AF45-900B-FA5B6B936664}"/>
                </a:ext>
              </a:extLst>
            </p:cNvPr>
            <p:cNvCxnSpPr/>
            <p:nvPr/>
          </p:nvCxnSpPr>
          <p:spPr>
            <a:xfrm flipV="1">
              <a:off x="1503104" y="2236513"/>
              <a:ext cx="6302332" cy="235434"/>
            </a:xfrm>
            <a:prstGeom prst="straightConnector1">
              <a:avLst/>
            </a:prstGeom>
            <a:ln w="9525" cap="flat" cmpd="sng" algn="ctr">
              <a:solidFill>
                <a:schemeClr val="bg2">
                  <a:lumMod val="75000"/>
                </a:schemeClr>
              </a:solidFill>
              <a:prstDash val="solid"/>
              <a:round/>
              <a:headEnd type="oval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ECC24801-9CF2-114D-AB71-47ACB6A933A7}"/>
                </a:ext>
              </a:extLst>
            </p:cNvPr>
            <p:cNvCxnSpPr>
              <a:cxnSpLocks/>
              <a:endCxn id="43" idx="2"/>
            </p:cNvCxnSpPr>
            <p:nvPr/>
          </p:nvCxnSpPr>
          <p:spPr>
            <a:xfrm flipV="1">
              <a:off x="2049943" y="2219529"/>
              <a:ext cx="5784713" cy="252418"/>
            </a:xfrm>
            <a:prstGeom prst="straightConnector1">
              <a:avLst/>
            </a:prstGeom>
            <a:ln w="9525" cap="flat" cmpd="sng" algn="ctr">
              <a:solidFill>
                <a:schemeClr val="bg2">
                  <a:lumMod val="75000"/>
                </a:schemeClr>
              </a:solidFill>
              <a:prstDash val="solid"/>
              <a:round/>
              <a:headEnd type="oval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8A288951-B90A-334F-80E4-83E64CEB5AB4}"/>
                </a:ext>
              </a:extLst>
            </p:cNvPr>
            <p:cNvCxnSpPr>
              <a:cxnSpLocks/>
              <a:endCxn id="43" idx="2"/>
            </p:cNvCxnSpPr>
            <p:nvPr/>
          </p:nvCxnSpPr>
          <p:spPr>
            <a:xfrm flipV="1">
              <a:off x="2804211" y="2219529"/>
              <a:ext cx="5030445" cy="252420"/>
            </a:xfrm>
            <a:prstGeom prst="straightConnector1">
              <a:avLst/>
            </a:prstGeom>
            <a:ln w="9525" cap="flat" cmpd="sng" algn="ctr">
              <a:solidFill>
                <a:schemeClr val="bg2">
                  <a:lumMod val="75000"/>
                </a:schemeClr>
              </a:solidFill>
              <a:prstDash val="solid"/>
              <a:round/>
              <a:headEnd type="oval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783079BD-F91C-814E-B9CA-05920BBC05E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03104" y="2219529"/>
              <a:ext cx="6315584" cy="613218"/>
            </a:xfrm>
            <a:prstGeom prst="straightConnector1">
              <a:avLst/>
            </a:prstGeom>
            <a:ln w="9525" cap="flat" cmpd="sng" algn="ctr">
              <a:solidFill>
                <a:schemeClr val="bg2">
                  <a:lumMod val="75000"/>
                </a:schemeClr>
              </a:solidFill>
              <a:prstDash val="solid"/>
              <a:round/>
              <a:headEnd type="oval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DE6959E7-7866-DE4B-803A-BB4FC4FD1D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49943" y="2219529"/>
              <a:ext cx="5768745" cy="613218"/>
            </a:xfrm>
            <a:prstGeom prst="straightConnector1">
              <a:avLst/>
            </a:prstGeom>
            <a:ln w="9525" cap="flat" cmpd="sng" algn="ctr">
              <a:solidFill>
                <a:schemeClr val="bg2">
                  <a:lumMod val="75000"/>
                </a:schemeClr>
              </a:solidFill>
              <a:prstDash val="solid"/>
              <a:round/>
              <a:headEnd type="oval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2DCA40DF-0A09-7C41-B56F-D2D5743B59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04211" y="2219529"/>
              <a:ext cx="5014477" cy="613218"/>
            </a:xfrm>
            <a:prstGeom prst="straightConnector1">
              <a:avLst/>
            </a:prstGeom>
            <a:ln w="9525" cap="flat" cmpd="sng" algn="ctr">
              <a:solidFill>
                <a:schemeClr val="bg2">
                  <a:lumMod val="75000"/>
                </a:schemeClr>
              </a:solidFill>
              <a:prstDash val="solid"/>
              <a:round/>
              <a:headEnd type="oval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0389292F-C70F-044D-8FE3-8C5ECE15BB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75038" y="2219529"/>
              <a:ext cx="6343650" cy="1045426"/>
            </a:xfrm>
            <a:prstGeom prst="straightConnector1">
              <a:avLst/>
            </a:prstGeom>
            <a:ln w="9525" cap="flat" cmpd="sng" algn="ctr">
              <a:solidFill>
                <a:schemeClr val="bg2">
                  <a:lumMod val="75000"/>
                </a:schemeClr>
              </a:solidFill>
              <a:prstDash val="solid"/>
              <a:round/>
              <a:headEnd type="oval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ECFC31BB-7E50-934F-9019-05ECF853A50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21877" y="2219529"/>
              <a:ext cx="5796811" cy="1045426"/>
            </a:xfrm>
            <a:prstGeom prst="straightConnector1">
              <a:avLst/>
            </a:prstGeom>
            <a:ln w="9525" cap="flat" cmpd="sng" algn="ctr">
              <a:solidFill>
                <a:schemeClr val="bg2">
                  <a:lumMod val="75000"/>
                </a:schemeClr>
              </a:solidFill>
              <a:prstDash val="solid"/>
              <a:round/>
              <a:headEnd type="oval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00C6937B-4AD0-774A-AD6C-3EEBBB17AB2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76145" y="2219529"/>
              <a:ext cx="5042543" cy="1045426"/>
            </a:xfrm>
            <a:prstGeom prst="straightConnector1">
              <a:avLst/>
            </a:prstGeom>
            <a:ln w="9525" cap="flat" cmpd="sng" algn="ctr">
              <a:solidFill>
                <a:schemeClr val="bg2">
                  <a:lumMod val="75000"/>
                </a:schemeClr>
              </a:solidFill>
              <a:prstDash val="solid"/>
              <a:round/>
              <a:headEnd type="oval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115" name="Title 1">
            <a:extLst>
              <a:ext uri="{FF2B5EF4-FFF2-40B4-BE49-F238E27FC236}">
                <a16:creationId xmlns:a16="http://schemas.microsoft.com/office/drawing/2014/main" id="{993A13AA-562D-044E-AAAF-D3978692DD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450" y="320675"/>
            <a:ext cx="10801350" cy="1325563"/>
          </a:xfrm>
        </p:spPr>
        <p:txBody>
          <a:bodyPr/>
          <a:lstStyle/>
          <a:p>
            <a:r>
              <a:rPr lang="en-US" dirty="0"/>
              <a:t>Convolutional Networks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29F4C630-742E-144D-91AA-F8C1FBC8FBC1}"/>
              </a:ext>
            </a:extLst>
          </p:cNvPr>
          <p:cNvSpPr txBox="1"/>
          <p:nvPr/>
        </p:nvSpPr>
        <p:spPr>
          <a:xfrm>
            <a:off x="649894" y="1224488"/>
            <a:ext cx="2225289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High-level Intuition</a:t>
            </a:r>
          </a:p>
        </p:txBody>
      </p:sp>
    </p:spTree>
    <p:extLst>
      <p:ext uri="{BB962C8B-B14F-4D97-AF65-F5344CB8AC3E}">
        <p14:creationId xmlns:p14="http://schemas.microsoft.com/office/powerpoint/2010/main" val="28159375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09D185B5-8998-244C-9591-71D13A5BB101}"/>
              </a:ext>
            </a:extLst>
          </p:cNvPr>
          <p:cNvSpPr/>
          <p:nvPr/>
        </p:nvSpPr>
        <p:spPr>
          <a:xfrm>
            <a:off x="487055" y="2255765"/>
            <a:ext cx="5295045" cy="3255023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Triangle 113">
            <a:extLst>
              <a:ext uri="{FF2B5EF4-FFF2-40B4-BE49-F238E27FC236}">
                <a16:creationId xmlns:a16="http://schemas.microsoft.com/office/drawing/2014/main" id="{7B46CB52-6692-9C40-9E50-9AC423238160}"/>
              </a:ext>
            </a:extLst>
          </p:cNvPr>
          <p:cNvSpPr/>
          <p:nvPr/>
        </p:nvSpPr>
        <p:spPr>
          <a:xfrm>
            <a:off x="1093029" y="2420673"/>
            <a:ext cx="1994452" cy="974037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0D2ECABB-97A4-5044-9BD9-4ED18ADA551D}"/>
              </a:ext>
            </a:extLst>
          </p:cNvPr>
          <p:cNvGrpSpPr/>
          <p:nvPr/>
        </p:nvGrpSpPr>
        <p:grpSpPr>
          <a:xfrm>
            <a:off x="1093029" y="2254462"/>
            <a:ext cx="2022249" cy="1201433"/>
            <a:chOff x="1093029" y="2254462"/>
            <a:chExt cx="2022249" cy="1201433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475AF7F-A873-EC45-B0F5-3E0E5B559379}"/>
                </a:ext>
              </a:extLst>
            </p:cNvPr>
            <p:cNvSpPr/>
            <p:nvPr/>
          </p:nvSpPr>
          <p:spPr>
            <a:xfrm>
              <a:off x="1093029" y="3077776"/>
              <a:ext cx="664817" cy="3781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955D7A63-49E2-DD4B-8E46-2E1E6B1312DE}"/>
                </a:ext>
              </a:extLst>
            </p:cNvPr>
            <p:cNvSpPr/>
            <p:nvPr/>
          </p:nvSpPr>
          <p:spPr>
            <a:xfrm>
              <a:off x="1745091" y="3075740"/>
              <a:ext cx="664817" cy="3781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F15F7B71-2186-CC4B-BA6E-A5D744F09743}"/>
                </a:ext>
              </a:extLst>
            </p:cNvPr>
            <p:cNvSpPr/>
            <p:nvPr/>
          </p:nvSpPr>
          <p:spPr>
            <a:xfrm>
              <a:off x="1769676" y="2657165"/>
              <a:ext cx="664817" cy="3781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D4DC7FB8-0278-2D49-A609-91566DC410AF}"/>
                </a:ext>
              </a:extLst>
            </p:cNvPr>
            <p:cNvSpPr/>
            <p:nvPr/>
          </p:nvSpPr>
          <p:spPr>
            <a:xfrm>
              <a:off x="1779989" y="2254462"/>
              <a:ext cx="664817" cy="3781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B3726B57-63F9-E64C-BF59-78065A37DA4C}"/>
                </a:ext>
              </a:extLst>
            </p:cNvPr>
            <p:cNvSpPr/>
            <p:nvPr/>
          </p:nvSpPr>
          <p:spPr>
            <a:xfrm>
              <a:off x="2432379" y="3076838"/>
              <a:ext cx="664817" cy="3781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683B00A2-25A4-4F46-99AA-BFFD8B4CCEAD}"/>
                </a:ext>
              </a:extLst>
            </p:cNvPr>
            <p:cNvSpPr/>
            <p:nvPr/>
          </p:nvSpPr>
          <p:spPr>
            <a:xfrm>
              <a:off x="1097888" y="2658176"/>
              <a:ext cx="664817" cy="37811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54E443D2-8189-CF49-9EA4-8151B151D9ED}"/>
                </a:ext>
              </a:extLst>
            </p:cNvPr>
            <p:cNvSpPr/>
            <p:nvPr/>
          </p:nvSpPr>
          <p:spPr>
            <a:xfrm>
              <a:off x="2450461" y="2666239"/>
              <a:ext cx="664817" cy="37811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841476C6-7288-FC48-8C0E-44AEC3E24D99}"/>
              </a:ext>
            </a:extLst>
          </p:cNvPr>
          <p:cNvGrpSpPr/>
          <p:nvPr/>
        </p:nvGrpSpPr>
        <p:grpSpPr>
          <a:xfrm>
            <a:off x="425603" y="2241276"/>
            <a:ext cx="5430632" cy="3298137"/>
            <a:chOff x="425603" y="2241276"/>
            <a:chExt cx="5430632" cy="3298137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96A28BA4-4EB6-7441-82BC-0AEA61F623FC}"/>
                </a:ext>
              </a:extLst>
            </p:cNvPr>
            <p:cNvGrpSpPr/>
            <p:nvPr/>
          </p:nvGrpSpPr>
          <p:grpSpPr>
            <a:xfrm>
              <a:off x="425603" y="2643806"/>
              <a:ext cx="5430632" cy="2504664"/>
              <a:chOff x="644538" y="3001615"/>
              <a:chExt cx="5430632" cy="2504664"/>
            </a:xfrm>
          </p:grpSpPr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0FC3D5F1-CFAA-864E-99B7-6A3282E675A1}"/>
                  </a:ext>
                </a:extLst>
              </p:cNvPr>
              <p:cNvCxnSpPr/>
              <p:nvPr/>
            </p:nvCxnSpPr>
            <p:spPr>
              <a:xfrm>
                <a:off x="644538" y="3001615"/>
                <a:ext cx="5430632" cy="0"/>
              </a:xfrm>
              <a:prstGeom prst="line">
                <a:avLst/>
              </a:prstGeom>
              <a:ln w="571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50BDCE30-8812-DE41-AE5A-E00B9543541D}"/>
                  </a:ext>
                </a:extLst>
              </p:cNvPr>
              <p:cNvCxnSpPr/>
              <p:nvPr/>
            </p:nvCxnSpPr>
            <p:spPr>
              <a:xfrm>
                <a:off x="644538" y="3419059"/>
                <a:ext cx="5430632" cy="0"/>
              </a:xfrm>
              <a:prstGeom prst="line">
                <a:avLst/>
              </a:prstGeom>
              <a:ln w="571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C7896695-FAE7-CB47-BE10-601980A3502E}"/>
                  </a:ext>
                </a:extLst>
              </p:cNvPr>
              <p:cNvCxnSpPr/>
              <p:nvPr/>
            </p:nvCxnSpPr>
            <p:spPr>
              <a:xfrm>
                <a:off x="644538" y="3836503"/>
                <a:ext cx="5430632" cy="0"/>
              </a:xfrm>
              <a:prstGeom prst="line">
                <a:avLst/>
              </a:prstGeom>
              <a:ln w="571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E9465506-529D-DB4E-8F1C-3BFDC8F5AC56}"/>
                  </a:ext>
                </a:extLst>
              </p:cNvPr>
              <p:cNvCxnSpPr/>
              <p:nvPr/>
            </p:nvCxnSpPr>
            <p:spPr>
              <a:xfrm>
                <a:off x="644538" y="4253947"/>
                <a:ext cx="5430632" cy="0"/>
              </a:xfrm>
              <a:prstGeom prst="line">
                <a:avLst/>
              </a:prstGeom>
              <a:ln w="571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900D923A-63D0-A44B-9358-FF45DD98C859}"/>
                  </a:ext>
                </a:extLst>
              </p:cNvPr>
              <p:cNvCxnSpPr/>
              <p:nvPr/>
            </p:nvCxnSpPr>
            <p:spPr>
              <a:xfrm>
                <a:off x="644538" y="4671391"/>
                <a:ext cx="5430632" cy="0"/>
              </a:xfrm>
              <a:prstGeom prst="line">
                <a:avLst/>
              </a:prstGeom>
              <a:ln w="571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EE471FCA-0E5E-0E41-8716-1BCA75347C7E}"/>
                  </a:ext>
                </a:extLst>
              </p:cNvPr>
              <p:cNvCxnSpPr/>
              <p:nvPr/>
            </p:nvCxnSpPr>
            <p:spPr>
              <a:xfrm>
                <a:off x="644538" y="5088835"/>
                <a:ext cx="5430632" cy="0"/>
              </a:xfrm>
              <a:prstGeom prst="line">
                <a:avLst/>
              </a:prstGeom>
              <a:ln w="571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B9B8D2C1-61DF-C44E-B425-79DEB053AF7E}"/>
                  </a:ext>
                </a:extLst>
              </p:cNvPr>
              <p:cNvCxnSpPr/>
              <p:nvPr/>
            </p:nvCxnSpPr>
            <p:spPr>
              <a:xfrm>
                <a:off x="644538" y="5506279"/>
                <a:ext cx="5430632" cy="0"/>
              </a:xfrm>
              <a:prstGeom prst="line">
                <a:avLst/>
              </a:prstGeom>
              <a:ln w="571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28F4DE19-DD03-7A4E-8B93-1466851E6342}"/>
                </a:ext>
              </a:extLst>
            </p:cNvPr>
            <p:cNvGrpSpPr/>
            <p:nvPr/>
          </p:nvGrpSpPr>
          <p:grpSpPr>
            <a:xfrm rot="5400000">
              <a:off x="1438413" y="1895893"/>
              <a:ext cx="3298137" cy="3988904"/>
              <a:chOff x="644538" y="3001615"/>
              <a:chExt cx="5430632" cy="2504664"/>
            </a:xfrm>
          </p:grpSpPr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6AE621F6-A91C-F84E-AE55-B9431E63CD5C}"/>
                  </a:ext>
                </a:extLst>
              </p:cNvPr>
              <p:cNvCxnSpPr/>
              <p:nvPr/>
            </p:nvCxnSpPr>
            <p:spPr>
              <a:xfrm>
                <a:off x="644538" y="3001615"/>
                <a:ext cx="5430632" cy="0"/>
              </a:xfrm>
              <a:prstGeom prst="line">
                <a:avLst/>
              </a:prstGeom>
              <a:ln w="571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208578A3-0D9B-DB4E-A373-0312B406C118}"/>
                  </a:ext>
                </a:extLst>
              </p:cNvPr>
              <p:cNvCxnSpPr/>
              <p:nvPr/>
            </p:nvCxnSpPr>
            <p:spPr>
              <a:xfrm>
                <a:off x="644538" y="3419059"/>
                <a:ext cx="5430632" cy="0"/>
              </a:xfrm>
              <a:prstGeom prst="line">
                <a:avLst/>
              </a:prstGeom>
              <a:ln w="571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3A2C2E8B-05D6-6344-9FB9-DA353E74960E}"/>
                  </a:ext>
                </a:extLst>
              </p:cNvPr>
              <p:cNvCxnSpPr/>
              <p:nvPr/>
            </p:nvCxnSpPr>
            <p:spPr>
              <a:xfrm>
                <a:off x="644538" y="3836503"/>
                <a:ext cx="5430632" cy="0"/>
              </a:xfrm>
              <a:prstGeom prst="line">
                <a:avLst/>
              </a:prstGeom>
              <a:ln w="571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20C29344-50F2-A44D-BB3E-EF714B65D4D4}"/>
                  </a:ext>
                </a:extLst>
              </p:cNvPr>
              <p:cNvCxnSpPr/>
              <p:nvPr/>
            </p:nvCxnSpPr>
            <p:spPr>
              <a:xfrm>
                <a:off x="644538" y="4253947"/>
                <a:ext cx="5430632" cy="0"/>
              </a:xfrm>
              <a:prstGeom prst="line">
                <a:avLst/>
              </a:prstGeom>
              <a:ln w="571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A660A2A8-61F3-6D4D-8B8F-94E7B2869CA7}"/>
                  </a:ext>
                </a:extLst>
              </p:cNvPr>
              <p:cNvCxnSpPr/>
              <p:nvPr/>
            </p:nvCxnSpPr>
            <p:spPr>
              <a:xfrm>
                <a:off x="644538" y="4671391"/>
                <a:ext cx="5430632" cy="0"/>
              </a:xfrm>
              <a:prstGeom prst="line">
                <a:avLst/>
              </a:prstGeom>
              <a:ln w="571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49C34B38-D96C-9349-A675-85AAC566DCAD}"/>
                  </a:ext>
                </a:extLst>
              </p:cNvPr>
              <p:cNvCxnSpPr/>
              <p:nvPr/>
            </p:nvCxnSpPr>
            <p:spPr>
              <a:xfrm>
                <a:off x="644538" y="5088835"/>
                <a:ext cx="5430632" cy="0"/>
              </a:xfrm>
              <a:prstGeom prst="line">
                <a:avLst/>
              </a:prstGeom>
              <a:ln w="571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D5753BD8-8BCF-7248-B453-717DBCAF016B}"/>
                  </a:ext>
                </a:extLst>
              </p:cNvPr>
              <p:cNvCxnSpPr/>
              <p:nvPr/>
            </p:nvCxnSpPr>
            <p:spPr>
              <a:xfrm>
                <a:off x="644538" y="5506279"/>
                <a:ext cx="5430632" cy="0"/>
              </a:xfrm>
              <a:prstGeom prst="line">
                <a:avLst/>
              </a:prstGeom>
              <a:ln w="571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8149B254-CBB7-F643-A713-8D702B39B8D8}"/>
              </a:ext>
            </a:extLst>
          </p:cNvPr>
          <p:cNvGrpSpPr/>
          <p:nvPr/>
        </p:nvGrpSpPr>
        <p:grpSpPr>
          <a:xfrm>
            <a:off x="6966502" y="1366291"/>
            <a:ext cx="4299374" cy="4438160"/>
            <a:chOff x="6966502" y="1366291"/>
            <a:chExt cx="4299374" cy="4438160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F327FA1C-30CC-8641-A905-C45EC6392B88}"/>
                </a:ext>
              </a:extLst>
            </p:cNvPr>
            <p:cNvGrpSpPr/>
            <p:nvPr/>
          </p:nvGrpSpPr>
          <p:grpSpPr>
            <a:xfrm>
              <a:off x="6966502" y="1775790"/>
              <a:ext cx="4299374" cy="4028661"/>
              <a:chOff x="6966502" y="1775790"/>
              <a:chExt cx="4299374" cy="4028661"/>
            </a:xfrm>
          </p:grpSpPr>
          <p:sp>
            <p:nvSpPr>
              <p:cNvPr id="27" name="Rounded Rectangle 26">
                <a:extLst>
                  <a:ext uri="{FF2B5EF4-FFF2-40B4-BE49-F238E27FC236}">
                    <a16:creationId xmlns:a16="http://schemas.microsoft.com/office/drawing/2014/main" id="{7217E66A-F914-4B48-BE78-C75440115317}"/>
                  </a:ext>
                </a:extLst>
              </p:cNvPr>
              <p:cNvSpPr/>
              <p:nvPr/>
            </p:nvSpPr>
            <p:spPr>
              <a:xfrm>
                <a:off x="6966502" y="1775790"/>
                <a:ext cx="4299374" cy="4028661"/>
              </a:xfrm>
              <a:prstGeom prst="roundRect">
                <a:avLst>
                  <a:gd name="adj" fmla="val 9703"/>
                </a:avLst>
              </a:prstGeom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77975961-CF4D-C44D-8505-EDFAD85AA7F2}"/>
                  </a:ext>
                </a:extLst>
              </p:cNvPr>
              <p:cNvGrpSpPr/>
              <p:nvPr/>
            </p:nvGrpSpPr>
            <p:grpSpPr>
              <a:xfrm>
                <a:off x="7150471" y="1984095"/>
                <a:ext cx="3891793" cy="3657182"/>
                <a:chOff x="7150471" y="1984095"/>
                <a:chExt cx="3891793" cy="3657182"/>
              </a:xfrm>
            </p:grpSpPr>
            <p:grpSp>
              <p:nvGrpSpPr>
                <p:cNvPr id="3" name="Group 2">
                  <a:extLst>
                    <a:ext uri="{FF2B5EF4-FFF2-40B4-BE49-F238E27FC236}">
                      <a16:creationId xmlns:a16="http://schemas.microsoft.com/office/drawing/2014/main" id="{EB7F2F7D-3B2A-F441-9ACE-6E8DFD99BF5D}"/>
                    </a:ext>
                  </a:extLst>
                </p:cNvPr>
                <p:cNvGrpSpPr/>
                <p:nvPr/>
              </p:nvGrpSpPr>
              <p:grpSpPr>
                <a:xfrm>
                  <a:off x="7150471" y="1984095"/>
                  <a:ext cx="470868" cy="3657182"/>
                  <a:chOff x="7150471" y="2001079"/>
                  <a:chExt cx="470868" cy="3657182"/>
                </a:xfrm>
              </p:grpSpPr>
              <p:sp>
                <p:nvSpPr>
                  <p:cNvPr id="28" name="Oval 27">
                    <a:extLst>
                      <a:ext uri="{FF2B5EF4-FFF2-40B4-BE49-F238E27FC236}">
                        <a16:creationId xmlns:a16="http://schemas.microsoft.com/office/drawing/2014/main" id="{1A7E3FC1-CDB9-8A4D-A7E9-32EF26C735F1}"/>
                      </a:ext>
                    </a:extLst>
                  </p:cNvPr>
                  <p:cNvSpPr/>
                  <p:nvPr/>
                </p:nvSpPr>
                <p:spPr>
                  <a:xfrm>
                    <a:off x="7150471" y="2001079"/>
                    <a:ext cx="470868" cy="470868"/>
                  </a:xfrm>
                  <a:prstGeom prst="ellipse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9" name="Oval 28">
                    <a:extLst>
                      <a:ext uri="{FF2B5EF4-FFF2-40B4-BE49-F238E27FC236}">
                        <a16:creationId xmlns:a16="http://schemas.microsoft.com/office/drawing/2014/main" id="{230AC736-CE29-A245-B6BD-FEF6AEC28A1F}"/>
                      </a:ext>
                    </a:extLst>
                  </p:cNvPr>
                  <p:cNvSpPr/>
                  <p:nvPr/>
                </p:nvSpPr>
                <p:spPr>
                  <a:xfrm>
                    <a:off x="7150471" y="2638342"/>
                    <a:ext cx="470868" cy="470868"/>
                  </a:xfrm>
                  <a:prstGeom prst="ellipse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0" name="Oval 29">
                    <a:extLst>
                      <a:ext uri="{FF2B5EF4-FFF2-40B4-BE49-F238E27FC236}">
                        <a16:creationId xmlns:a16="http://schemas.microsoft.com/office/drawing/2014/main" id="{2DDCC1F8-3A9E-2F4C-A992-8793B0F5DDFB}"/>
                      </a:ext>
                    </a:extLst>
                  </p:cNvPr>
                  <p:cNvSpPr/>
                  <p:nvPr/>
                </p:nvSpPr>
                <p:spPr>
                  <a:xfrm>
                    <a:off x="7150471" y="3275605"/>
                    <a:ext cx="470868" cy="470868"/>
                  </a:xfrm>
                  <a:prstGeom prst="ellipse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1" name="Oval 30">
                    <a:extLst>
                      <a:ext uri="{FF2B5EF4-FFF2-40B4-BE49-F238E27FC236}">
                        <a16:creationId xmlns:a16="http://schemas.microsoft.com/office/drawing/2014/main" id="{AE978F93-59A5-6A4B-857B-64B461499E41}"/>
                      </a:ext>
                    </a:extLst>
                  </p:cNvPr>
                  <p:cNvSpPr/>
                  <p:nvPr/>
                </p:nvSpPr>
                <p:spPr>
                  <a:xfrm>
                    <a:off x="7150471" y="3912868"/>
                    <a:ext cx="470868" cy="470868"/>
                  </a:xfrm>
                  <a:prstGeom prst="ellipse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2" name="Oval 31">
                    <a:extLst>
                      <a:ext uri="{FF2B5EF4-FFF2-40B4-BE49-F238E27FC236}">
                        <a16:creationId xmlns:a16="http://schemas.microsoft.com/office/drawing/2014/main" id="{86218B46-863F-9049-8FA8-5E920E8F04F0}"/>
                      </a:ext>
                    </a:extLst>
                  </p:cNvPr>
                  <p:cNvSpPr/>
                  <p:nvPr/>
                </p:nvSpPr>
                <p:spPr>
                  <a:xfrm>
                    <a:off x="7150471" y="4550131"/>
                    <a:ext cx="470868" cy="470868"/>
                  </a:xfrm>
                  <a:prstGeom prst="ellipse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3" name="Oval 32">
                    <a:extLst>
                      <a:ext uri="{FF2B5EF4-FFF2-40B4-BE49-F238E27FC236}">
                        <a16:creationId xmlns:a16="http://schemas.microsoft.com/office/drawing/2014/main" id="{685CC376-1C68-4645-A4F9-1631A4B1518F}"/>
                      </a:ext>
                    </a:extLst>
                  </p:cNvPr>
                  <p:cNvSpPr/>
                  <p:nvPr/>
                </p:nvSpPr>
                <p:spPr>
                  <a:xfrm>
                    <a:off x="7150471" y="5187393"/>
                    <a:ext cx="470868" cy="470868"/>
                  </a:xfrm>
                  <a:prstGeom prst="ellipse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42" name="Group 41">
                  <a:extLst>
                    <a:ext uri="{FF2B5EF4-FFF2-40B4-BE49-F238E27FC236}">
                      <a16:creationId xmlns:a16="http://schemas.microsoft.com/office/drawing/2014/main" id="{F5D60CFD-C8FE-9B45-B2E7-85B42153B489}"/>
                    </a:ext>
                  </a:extLst>
                </p:cNvPr>
                <p:cNvGrpSpPr/>
                <p:nvPr/>
              </p:nvGrpSpPr>
              <p:grpSpPr>
                <a:xfrm>
                  <a:off x="7834656" y="1984095"/>
                  <a:ext cx="470868" cy="3657182"/>
                  <a:chOff x="7150471" y="2001079"/>
                  <a:chExt cx="470868" cy="3657182"/>
                </a:xfrm>
              </p:grpSpPr>
              <p:sp>
                <p:nvSpPr>
                  <p:cNvPr id="43" name="Oval 42">
                    <a:extLst>
                      <a:ext uri="{FF2B5EF4-FFF2-40B4-BE49-F238E27FC236}">
                        <a16:creationId xmlns:a16="http://schemas.microsoft.com/office/drawing/2014/main" id="{81F2CDF9-483D-F241-9D00-D2CB63837D31}"/>
                      </a:ext>
                    </a:extLst>
                  </p:cNvPr>
                  <p:cNvSpPr/>
                  <p:nvPr/>
                </p:nvSpPr>
                <p:spPr>
                  <a:xfrm>
                    <a:off x="7150471" y="2001079"/>
                    <a:ext cx="470868" cy="470868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4" name="Oval 43">
                    <a:extLst>
                      <a:ext uri="{FF2B5EF4-FFF2-40B4-BE49-F238E27FC236}">
                        <a16:creationId xmlns:a16="http://schemas.microsoft.com/office/drawing/2014/main" id="{716905E0-10D0-C849-B40B-CB2E35E7C8DE}"/>
                      </a:ext>
                    </a:extLst>
                  </p:cNvPr>
                  <p:cNvSpPr/>
                  <p:nvPr/>
                </p:nvSpPr>
                <p:spPr>
                  <a:xfrm>
                    <a:off x="7150471" y="2638342"/>
                    <a:ext cx="470868" cy="470868"/>
                  </a:xfrm>
                  <a:prstGeom prst="ellipse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5" name="Oval 44">
                    <a:extLst>
                      <a:ext uri="{FF2B5EF4-FFF2-40B4-BE49-F238E27FC236}">
                        <a16:creationId xmlns:a16="http://schemas.microsoft.com/office/drawing/2014/main" id="{33C2A5BC-B26F-EB45-8FFF-398459FD0B5B}"/>
                      </a:ext>
                    </a:extLst>
                  </p:cNvPr>
                  <p:cNvSpPr/>
                  <p:nvPr/>
                </p:nvSpPr>
                <p:spPr>
                  <a:xfrm>
                    <a:off x="7150471" y="3275605"/>
                    <a:ext cx="470868" cy="470868"/>
                  </a:xfrm>
                  <a:prstGeom prst="ellipse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6" name="Oval 45">
                    <a:extLst>
                      <a:ext uri="{FF2B5EF4-FFF2-40B4-BE49-F238E27FC236}">
                        <a16:creationId xmlns:a16="http://schemas.microsoft.com/office/drawing/2014/main" id="{8B781E52-29F8-EC4E-86DD-166EB1FAF9DA}"/>
                      </a:ext>
                    </a:extLst>
                  </p:cNvPr>
                  <p:cNvSpPr/>
                  <p:nvPr/>
                </p:nvSpPr>
                <p:spPr>
                  <a:xfrm>
                    <a:off x="7150471" y="3912868"/>
                    <a:ext cx="470868" cy="470868"/>
                  </a:xfrm>
                  <a:prstGeom prst="ellipse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7" name="Oval 46">
                    <a:extLst>
                      <a:ext uri="{FF2B5EF4-FFF2-40B4-BE49-F238E27FC236}">
                        <a16:creationId xmlns:a16="http://schemas.microsoft.com/office/drawing/2014/main" id="{AA282A7B-83C5-794D-8B9D-68BEBE6764E8}"/>
                      </a:ext>
                    </a:extLst>
                  </p:cNvPr>
                  <p:cNvSpPr/>
                  <p:nvPr/>
                </p:nvSpPr>
                <p:spPr>
                  <a:xfrm>
                    <a:off x="7150471" y="4550131"/>
                    <a:ext cx="470868" cy="470868"/>
                  </a:xfrm>
                  <a:prstGeom prst="ellipse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8" name="Oval 47">
                    <a:extLst>
                      <a:ext uri="{FF2B5EF4-FFF2-40B4-BE49-F238E27FC236}">
                        <a16:creationId xmlns:a16="http://schemas.microsoft.com/office/drawing/2014/main" id="{5E5F44C1-4B24-494C-8225-C76FDD679494}"/>
                      </a:ext>
                    </a:extLst>
                  </p:cNvPr>
                  <p:cNvSpPr/>
                  <p:nvPr/>
                </p:nvSpPr>
                <p:spPr>
                  <a:xfrm>
                    <a:off x="7150471" y="5187393"/>
                    <a:ext cx="470868" cy="470868"/>
                  </a:xfrm>
                  <a:prstGeom prst="ellipse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49" name="Group 48">
                  <a:extLst>
                    <a:ext uri="{FF2B5EF4-FFF2-40B4-BE49-F238E27FC236}">
                      <a16:creationId xmlns:a16="http://schemas.microsoft.com/office/drawing/2014/main" id="{408850AF-B8EB-5145-9C35-152CB900D64C}"/>
                    </a:ext>
                  </a:extLst>
                </p:cNvPr>
                <p:cNvGrpSpPr/>
                <p:nvPr/>
              </p:nvGrpSpPr>
              <p:grpSpPr>
                <a:xfrm>
                  <a:off x="8518841" y="1984095"/>
                  <a:ext cx="470868" cy="3657182"/>
                  <a:chOff x="7150471" y="2001079"/>
                  <a:chExt cx="470868" cy="3657182"/>
                </a:xfrm>
              </p:grpSpPr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C8B15899-8A8E-D746-8B5A-AC18DCFFC4F3}"/>
                      </a:ext>
                    </a:extLst>
                  </p:cNvPr>
                  <p:cNvSpPr/>
                  <p:nvPr/>
                </p:nvSpPr>
                <p:spPr>
                  <a:xfrm>
                    <a:off x="7150471" y="2001079"/>
                    <a:ext cx="470868" cy="470868"/>
                  </a:xfrm>
                  <a:prstGeom prst="ellipse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1" name="Oval 50">
                    <a:extLst>
                      <a:ext uri="{FF2B5EF4-FFF2-40B4-BE49-F238E27FC236}">
                        <a16:creationId xmlns:a16="http://schemas.microsoft.com/office/drawing/2014/main" id="{3A965D5C-4F3B-774E-AD53-57EB9C29C54D}"/>
                      </a:ext>
                    </a:extLst>
                  </p:cNvPr>
                  <p:cNvSpPr/>
                  <p:nvPr/>
                </p:nvSpPr>
                <p:spPr>
                  <a:xfrm>
                    <a:off x="7150471" y="2638342"/>
                    <a:ext cx="470868" cy="470868"/>
                  </a:xfrm>
                  <a:prstGeom prst="ellipse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2" name="Oval 51">
                    <a:extLst>
                      <a:ext uri="{FF2B5EF4-FFF2-40B4-BE49-F238E27FC236}">
                        <a16:creationId xmlns:a16="http://schemas.microsoft.com/office/drawing/2014/main" id="{D69106AB-11A9-B041-8EBE-AE8E5E1371DD}"/>
                      </a:ext>
                    </a:extLst>
                  </p:cNvPr>
                  <p:cNvSpPr/>
                  <p:nvPr/>
                </p:nvSpPr>
                <p:spPr>
                  <a:xfrm>
                    <a:off x="7150471" y="3275605"/>
                    <a:ext cx="470868" cy="470868"/>
                  </a:xfrm>
                  <a:prstGeom prst="ellipse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3" name="Oval 52">
                    <a:extLst>
                      <a:ext uri="{FF2B5EF4-FFF2-40B4-BE49-F238E27FC236}">
                        <a16:creationId xmlns:a16="http://schemas.microsoft.com/office/drawing/2014/main" id="{A9FB47E5-1681-F245-8492-5BE6E04D2326}"/>
                      </a:ext>
                    </a:extLst>
                  </p:cNvPr>
                  <p:cNvSpPr/>
                  <p:nvPr/>
                </p:nvSpPr>
                <p:spPr>
                  <a:xfrm>
                    <a:off x="7150471" y="3912868"/>
                    <a:ext cx="470868" cy="470868"/>
                  </a:xfrm>
                  <a:prstGeom prst="ellipse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4" name="Oval 53">
                    <a:extLst>
                      <a:ext uri="{FF2B5EF4-FFF2-40B4-BE49-F238E27FC236}">
                        <a16:creationId xmlns:a16="http://schemas.microsoft.com/office/drawing/2014/main" id="{B99BCF56-0811-104E-9464-CA7FD624FAA9}"/>
                      </a:ext>
                    </a:extLst>
                  </p:cNvPr>
                  <p:cNvSpPr/>
                  <p:nvPr/>
                </p:nvSpPr>
                <p:spPr>
                  <a:xfrm>
                    <a:off x="7150471" y="4550131"/>
                    <a:ext cx="470868" cy="470868"/>
                  </a:xfrm>
                  <a:prstGeom prst="ellipse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5" name="Oval 54">
                    <a:extLst>
                      <a:ext uri="{FF2B5EF4-FFF2-40B4-BE49-F238E27FC236}">
                        <a16:creationId xmlns:a16="http://schemas.microsoft.com/office/drawing/2014/main" id="{19F52C14-00DA-ED40-96B4-453845F29F74}"/>
                      </a:ext>
                    </a:extLst>
                  </p:cNvPr>
                  <p:cNvSpPr/>
                  <p:nvPr/>
                </p:nvSpPr>
                <p:spPr>
                  <a:xfrm>
                    <a:off x="7150471" y="5187393"/>
                    <a:ext cx="470868" cy="470868"/>
                  </a:xfrm>
                  <a:prstGeom prst="ellipse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56" name="Group 55">
                  <a:extLst>
                    <a:ext uri="{FF2B5EF4-FFF2-40B4-BE49-F238E27FC236}">
                      <a16:creationId xmlns:a16="http://schemas.microsoft.com/office/drawing/2014/main" id="{55D8BE4F-5A05-E941-8477-B8A15EC3C3F7}"/>
                    </a:ext>
                  </a:extLst>
                </p:cNvPr>
                <p:cNvGrpSpPr/>
                <p:nvPr/>
              </p:nvGrpSpPr>
              <p:grpSpPr>
                <a:xfrm>
                  <a:off x="9203026" y="1984095"/>
                  <a:ext cx="470868" cy="3657182"/>
                  <a:chOff x="7150471" y="2001079"/>
                  <a:chExt cx="470868" cy="3657182"/>
                </a:xfrm>
              </p:grpSpPr>
              <p:sp>
                <p:nvSpPr>
                  <p:cNvPr id="57" name="Oval 56">
                    <a:extLst>
                      <a:ext uri="{FF2B5EF4-FFF2-40B4-BE49-F238E27FC236}">
                        <a16:creationId xmlns:a16="http://schemas.microsoft.com/office/drawing/2014/main" id="{3B655A29-7981-8D4C-8429-204D44F8A35D}"/>
                      </a:ext>
                    </a:extLst>
                  </p:cNvPr>
                  <p:cNvSpPr/>
                  <p:nvPr/>
                </p:nvSpPr>
                <p:spPr>
                  <a:xfrm>
                    <a:off x="7150471" y="2001079"/>
                    <a:ext cx="470868" cy="470868"/>
                  </a:xfrm>
                  <a:prstGeom prst="ellipse">
                    <a:avLst/>
                  </a:prstGeom>
                  <a:solidFill>
                    <a:schemeClr val="tx1">
                      <a:lumMod val="75000"/>
                      <a:lumOff val="25000"/>
                    </a:schemeClr>
                  </a:solidFill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1" name="Oval 60">
                    <a:extLst>
                      <a:ext uri="{FF2B5EF4-FFF2-40B4-BE49-F238E27FC236}">
                        <a16:creationId xmlns:a16="http://schemas.microsoft.com/office/drawing/2014/main" id="{1CCA760E-C400-4A4A-A0DD-BDCCB9271561}"/>
                      </a:ext>
                    </a:extLst>
                  </p:cNvPr>
                  <p:cNvSpPr/>
                  <p:nvPr/>
                </p:nvSpPr>
                <p:spPr>
                  <a:xfrm>
                    <a:off x="7150471" y="2638342"/>
                    <a:ext cx="470868" cy="470868"/>
                  </a:xfrm>
                  <a:prstGeom prst="ellipse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2" name="Oval 61">
                    <a:extLst>
                      <a:ext uri="{FF2B5EF4-FFF2-40B4-BE49-F238E27FC236}">
                        <a16:creationId xmlns:a16="http://schemas.microsoft.com/office/drawing/2014/main" id="{6E2950C6-E99F-924A-A9B6-89B3E4FFE62E}"/>
                      </a:ext>
                    </a:extLst>
                  </p:cNvPr>
                  <p:cNvSpPr/>
                  <p:nvPr/>
                </p:nvSpPr>
                <p:spPr>
                  <a:xfrm>
                    <a:off x="7150471" y="3275605"/>
                    <a:ext cx="470868" cy="470868"/>
                  </a:xfrm>
                  <a:prstGeom prst="ellipse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3" name="Oval 62">
                    <a:extLst>
                      <a:ext uri="{FF2B5EF4-FFF2-40B4-BE49-F238E27FC236}">
                        <a16:creationId xmlns:a16="http://schemas.microsoft.com/office/drawing/2014/main" id="{A6970F52-5590-E046-8C48-55942E293752}"/>
                      </a:ext>
                    </a:extLst>
                  </p:cNvPr>
                  <p:cNvSpPr/>
                  <p:nvPr/>
                </p:nvSpPr>
                <p:spPr>
                  <a:xfrm>
                    <a:off x="7150471" y="3912868"/>
                    <a:ext cx="470868" cy="470868"/>
                  </a:xfrm>
                  <a:prstGeom prst="ellipse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4" name="Oval 63">
                    <a:extLst>
                      <a:ext uri="{FF2B5EF4-FFF2-40B4-BE49-F238E27FC236}">
                        <a16:creationId xmlns:a16="http://schemas.microsoft.com/office/drawing/2014/main" id="{0153E5C6-C760-6641-968A-155A4F7214B7}"/>
                      </a:ext>
                    </a:extLst>
                  </p:cNvPr>
                  <p:cNvSpPr/>
                  <p:nvPr/>
                </p:nvSpPr>
                <p:spPr>
                  <a:xfrm>
                    <a:off x="7150471" y="4550131"/>
                    <a:ext cx="470868" cy="470868"/>
                  </a:xfrm>
                  <a:prstGeom prst="ellipse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5" name="Oval 64">
                    <a:extLst>
                      <a:ext uri="{FF2B5EF4-FFF2-40B4-BE49-F238E27FC236}">
                        <a16:creationId xmlns:a16="http://schemas.microsoft.com/office/drawing/2014/main" id="{57B100C8-1E99-8E41-9B70-C365D3ED0E06}"/>
                      </a:ext>
                    </a:extLst>
                  </p:cNvPr>
                  <p:cNvSpPr/>
                  <p:nvPr/>
                </p:nvSpPr>
                <p:spPr>
                  <a:xfrm>
                    <a:off x="7150471" y="5187393"/>
                    <a:ext cx="470868" cy="470868"/>
                  </a:xfrm>
                  <a:prstGeom prst="ellipse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66" name="Group 65">
                  <a:extLst>
                    <a:ext uri="{FF2B5EF4-FFF2-40B4-BE49-F238E27FC236}">
                      <a16:creationId xmlns:a16="http://schemas.microsoft.com/office/drawing/2014/main" id="{5F65F1CE-B4A9-0B4C-8E85-B923C38C2837}"/>
                    </a:ext>
                  </a:extLst>
                </p:cNvPr>
                <p:cNvGrpSpPr/>
                <p:nvPr/>
              </p:nvGrpSpPr>
              <p:grpSpPr>
                <a:xfrm>
                  <a:off x="9887211" y="1984095"/>
                  <a:ext cx="470868" cy="3657182"/>
                  <a:chOff x="7150471" y="2001079"/>
                  <a:chExt cx="470868" cy="3657182"/>
                </a:xfrm>
              </p:grpSpPr>
              <p:sp>
                <p:nvSpPr>
                  <p:cNvPr id="67" name="Oval 66">
                    <a:extLst>
                      <a:ext uri="{FF2B5EF4-FFF2-40B4-BE49-F238E27FC236}">
                        <a16:creationId xmlns:a16="http://schemas.microsoft.com/office/drawing/2014/main" id="{55B74C67-52E3-BE4D-A48D-B0F100022100}"/>
                      </a:ext>
                    </a:extLst>
                  </p:cNvPr>
                  <p:cNvSpPr/>
                  <p:nvPr/>
                </p:nvSpPr>
                <p:spPr>
                  <a:xfrm>
                    <a:off x="7150471" y="2001079"/>
                    <a:ext cx="470868" cy="470868"/>
                  </a:xfrm>
                  <a:prstGeom prst="ellipse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8" name="Oval 67">
                    <a:extLst>
                      <a:ext uri="{FF2B5EF4-FFF2-40B4-BE49-F238E27FC236}">
                        <a16:creationId xmlns:a16="http://schemas.microsoft.com/office/drawing/2014/main" id="{A250207B-B787-F64E-9DC1-97E70320EC00}"/>
                      </a:ext>
                    </a:extLst>
                  </p:cNvPr>
                  <p:cNvSpPr/>
                  <p:nvPr/>
                </p:nvSpPr>
                <p:spPr>
                  <a:xfrm>
                    <a:off x="7150471" y="2638342"/>
                    <a:ext cx="470868" cy="470868"/>
                  </a:xfrm>
                  <a:prstGeom prst="ellipse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9" name="Oval 68">
                    <a:extLst>
                      <a:ext uri="{FF2B5EF4-FFF2-40B4-BE49-F238E27FC236}">
                        <a16:creationId xmlns:a16="http://schemas.microsoft.com/office/drawing/2014/main" id="{07C495FE-8991-5E4C-822B-74A48791EC00}"/>
                      </a:ext>
                    </a:extLst>
                  </p:cNvPr>
                  <p:cNvSpPr/>
                  <p:nvPr/>
                </p:nvSpPr>
                <p:spPr>
                  <a:xfrm>
                    <a:off x="7150471" y="3275605"/>
                    <a:ext cx="470868" cy="470868"/>
                  </a:xfrm>
                  <a:prstGeom prst="ellipse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0" name="Oval 69">
                    <a:extLst>
                      <a:ext uri="{FF2B5EF4-FFF2-40B4-BE49-F238E27FC236}">
                        <a16:creationId xmlns:a16="http://schemas.microsoft.com/office/drawing/2014/main" id="{29FC20BB-7717-4E41-AF16-67AC4D234BB9}"/>
                      </a:ext>
                    </a:extLst>
                  </p:cNvPr>
                  <p:cNvSpPr/>
                  <p:nvPr/>
                </p:nvSpPr>
                <p:spPr>
                  <a:xfrm>
                    <a:off x="7150471" y="3912868"/>
                    <a:ext cx="470868" cy="470868"/>
                  </a:xfrm>
                  <a:prstGeom prst="ellipse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1" name="Oval 70">
                    <a:extLst>
                      <a:ext uri="{FF2B5EF4-FFF2-40B4-BE49-F238E27FC236}">
                        <a16:creationId xmlns:a16="http://schemas.microsoft.com/office/drawing/2014/main" id="{A3772907-2826-584D-84EE-6D5B4A0C696E}"/>
                      </a:ext>
                    </a:extLst>
                  </p:cNvPr>
                  <p:cNvSpPr/>
                  <p:nvPr/>
                </p:nvSpPr>
                <p:spPr>
                  <a:xfrm>
                    <a:off x="7150471" y="4550131"/>
                    <a:ext cx="470868" cy="470868"/>
                  </a:xfrm>
                  <a:prstGeom prst="ellipse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2" name="Oval 71">
                    <a:extLst>
                      <a:ext uri="{FF2B5EF4-FFF2-40B4-BE49-F238E27FC236}">
                        <a16:creationId xmlns:a16="http://schemas.microsoft.com/office/drawing/2014/main" id="{30926ECB-06F7-A34D-B5F5-DD598D732689}"/>
                      </a:ext>
                    </a:extLst>
                  </p:cNvPr>
                  <p:cNvSpPr/>
                  <p:nvPr/>
                </p:nvSpPr>
                <p:spPr>
                  <a:xfrm>
                    <a:off x="7150471" y="5187393"/>
                    <a:ext cx="470868" cy="470868"/>
                  </a:xfrm>
                  <a:prstGeom prst="ellipse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73" name="Group 72">
                  <a:extLst>
                    <a:ext uri="{FF2B5EF4-FFF2-40B4-BE49-F238E27FC236}">
                      <a16:creationId xmlns:a16="http://schemas.microsoft.com/office/drawing/2014/main" id="{3C70E06D-87F7-0541-BC09-4FBDFE9DC508}"/>
                    </a:ext>
                  </a:extLst>
                </p:cNvPr>
                <p:cNvGrpSpPr/>
                <p:nvPr/>
              </p:nvGrpSpPr>
              <p:grpSpPr>
                <a:xfrm>
                  <a:off x="10571396" y="1984095"/>
                  <a:ext cx="470868" cy="3657182"/>
                  <a:chOff x="7150471" y="2001079"/>
                  <a:chExt cx="470868" cy="3657182"/>
                </a:xfrm>
              </p:grpSpPr>
              <p:sp>
                <p:nvSpPr>
                  <p:cNvPr id="74" name="Oval 73">
                    <a:extLst>
                      <a:ext uri="{FF2B5EF4-FFF2-40B4-BE49-F238E27FC236}">
                        <a16:creationId xmlns:a16="http://schemas.microsoft.com/office/drawing/2014/main" id="{F56C5D5F-C250-5A4B-8CBA-00021568884B}"/>
                      </a:ext>
                    </a:extLst>
                  </p:cNvPr>
                  <p:cNvSpPr/>
                  <p:nvPr/>
                </p:nvSpPr>
                <p:spPr>
                  <a:xfrm>
                    <a:off x="7150471" y="2001079"/>
                    <a:ext cx="470868" cy="470868"/>
                  </a:xfrm>
                  <a:prstGeom prst="ellipse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5" name="Oval 74">
                    <a:extLst>
                      <a:ext uri="{FF2B5EF4-FFF2-40B4-BE49-F238E27FC236}">
                        <a16:creationId xmlns:a16="http://schemas.microsoft.com/office/drawing/2014/main" id="{98EC5E17-656A-4744-9E44-783DD2222F69}"/>
                      </a:ext>
                    </a:extLst>
                  </p:cNvPr>
                  <p:cNvSpPr/>
                  <p:nvPr/>
                </p:nvSpPr>
                <p:spPr>
                  <a:xfrm>
                    <a:off x="7150471" y="2638342"/>
                    <a:ext cx="470868" cy="470868"/>
                  </a:xfrm>
                  <a:prstGeom prst="ellipse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6" name="Oval 75">
                    <a:extLst>
                      <a:ext uri="{FF2B5EF4-FFF2-40B4-BE49-F238E27FC236}">
                        <a16:creationId xmlns:a16="http://schemas.microsoft.com/office/drawing/2014/main" id="{4DB533C1-BCC6-9945-93B3-48E72F43210D}"/>
                      </a:ext>
                    </a:extLst>
                  </p:cNvPr>
                  <p:cNvSpPr/>
                  <p:nvPr/>
                </p:nvSpPr>
                <p:spPr>
                  <a:xfrm>
                    <a:off x="7150471" y="3275605"/>
                    <a:ext cx="470868" cy="470868"/>
                  </a:xfrm>
                  <a:prstGeom prst="ellipse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7" name="Oval 76">
                    <a:extLst>
                      <a:ext uri="{FF2B5EF4-FFF2-40B4-BE49-F238E27FC236}">
                        <a16:creationId xmlns:a16="http://schemas.microsoft.com/office/drawing/2014/main" id="{2BE85649-8CD6-BC4D-BCD3-1D438E9AFC9B}"/>
                      </a:ext>
                    </a:extLst>
                  </p:cNvPr>
                  <p:cNvSpPr/>
                  <p:nvPr/>
                </p:nvSpPr>
                <p:spPr>
                  <a:xfrm>
                    <a:off x="7150471" y="3912868"/>
                    <a:ext cx="470868" cy="470868"/>
                  </a:xfrm>
                  <a:prstGeom prst="ellipse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8" name="Oval 77">
                    <a:extLst>
                      <a:ext uri="{FF2B5EF4-FFF2-40B4-BE49-F238E27FC236}">
                        <a16:creationId xmlns:a16="http://schemas.microsoft.com/office/drawing/2014/main" id="{EA6F4609-92F8-EB40-9ACB-9F66301F106C}"/>
                      </a:ext>
                    </a:extLst>
                  </p:cNvPr>
                  <p:cNvSpPr/>
                  <p:nvPr/>
                </p:nvSpPr>
                <p:spPr>
                  <a:xfrm>
                    <a:off x="7150471" y="4550131"/>
                    <a:ext cx="470868" cy="470868"/>
                  </a:xfrm>
                  <a:prstGeom prst="ellipse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9" name="Oval 78">
                    <a:extLst>
                      <a:ext uri="{FF2B5EF4-FFF2-40B4-BE49-F238E27FC236}">
                        <a16:creationId xmlns:a16="http://schemas.microsoft.com/office/drawing/2014/main" id="{6AC6E271-E126-0648-A145-CE5E106C430E}"/>
                      </a:ext>
                    </a:extLst>
                  </p:cNvPr>
                  <p:cNvSpPr/>
                  <p:nvPr/>
                </p:nvSpPr>
                <p:spPr>
                  <a:xfrm>
                    <a:off x="7150471" y="5187393"/>
                    <a:ext cx="470868" cy="470868"/>
                  </a:xfrm>
                  <a:prstGeom prst="ellipse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</p:grpSp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E50F958B-45A6-684D-A448-9B51FFA2CAD6}"/>
                </a:ext>
              </a:extLst>
            </p:cNvPr>
            <p:cNvSpPr txBox="1"/>
            <p:nvPr/>
          </p:nvSpPr>
          <p:spPr>
            <a:xfrm>
              <a:off x="7385905" y="1366291"/>
              <a:ext cx="1669047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dirty="0"/>
                <a:t>Hidden Layer</a:t>
              </a:r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E813A0BC-D737-4545-9140-A12F5395AD75}"/>
              </a:ext>
            </a:extLst>
          </p:cNvPr>
          <p:cNvGrpSpPr/>
          <p:nvPr/>
        </p:nvGrpSpPr>
        <p:grpSpPr>
          <a:xfrm>
            <a:off x="7879156" y="3501554"/>
            <a:ext cx="2100039" cy="2534053"/>
            <a:chOff x="6301684" y="3898418"/>
            <a:chExt cx="2100039" cy="2534053"/>
          </a:xfrm>
        </p:grpSpPr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6F5D07D2-06B2-0A44-A80B-4C201A78BD40}"/>
                </a:ext>
              </a:extLst>
            </p:cNvPr>
            <p:cNvGrpSpPr/>
            <p:nvPr/>
          </p:nvGrpSpPr>
          <p:grpSpPr>
            <a:xfrm>
              <a:off x="6345886" y="4261898"/>
              <a:ext cx="2055837" cy="2170573"/>
              <a:chOff x="8670888" y="4366752"/>
              <a:chExt cx="2055837" cy="2170573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399E5F3E-4E34-6F44-8374-078DB09F6687}"/>
                  </a:ext>
                </a:extLst>
              </p:cNvPr>
              <p:cNvSpPr/>
              <p:nvPr/>
            </p:nvSpPr>
            <p:spPr>
              <a:xfrm>
                <a:off x="8670888" y="4366752"/>
                <a:ext cx="2055837" cy="2170573"/>
              </a:xfrm>
              <a:prstGeom prst="rect">
                <a:avLst/>
              </a:prstGeom>
              <a:solidFill>
                <a:schemeClr val="tx1"/>
              </a:solidFill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0F70643D-7A1A-2E46-A26C-9655EB372B80}"/>
                  </a:ext>
                </a:extLst>
              </p:cNvPr>
              <p:cNvGrpSpPr/>
              <p:nvPr/>
            </p:nvGrpSpPr>
            <p:grpSpPr>
              <a:xfrm>
                <a:off x="8689338" y="4442099"/>
                <a:ext cx="2037387" cy="2077029"/>
                <a:chOff x="3271038" y="5805328"/>
                <a:chExt cx="2037387" cy="2077029"/>
              </a:xfrm>
            </p:grpSpPr>
            <p:grpSp>
              <p:nvGrpSpPr>
                <p:cNvPr id="35" name="Group 34">
                  <a:extLst>
                    <a:ext uri="{FF2B5EF4-FFF2-40B4-BE49-F238E27FC236}">
                      <a16:creationId xmlns:a16="http://schemas.microsoft.com/office/drawing/2014/main" id="{FEB70F92-B2AA-8C4B-9072-63CC2104539D}"/>
                    </a:ext>
                  </a:extLst>
                </p:cNvPr>
                <p:cNvGrpSpPr/>
                <p:nvPr/>
              </p:nvGrpSpPr>
              <p:grpSpPr>
                <a:xfrm>
                  <a:off x="3271038" y="5805328"/>
                  <a:ext cx="2037387" cy="650553"/>
                  <a:chOff x="3260029" y="5805328"/>
                  <a:chExt cx="2037387" cy="650553"/>
                </a:xfrm>
              </p:grpSpPr>
              <p:sp>
                <p:nvSpPr>
                  <p:cNvPr id="34" name="Rectangle 33">
                    <a:extLst>
                      <a:ext uri="{FF2B5EF4-FFF2-40B4-BE49-F238E27FC236}">
                        <a16:creationId xmlns:a16="http://schemas.microsoft.com/office/drawing/2014/main" id="{6949D822-64FD-8741-A2A8-68E3A5AF7420}"/>
                      </a:ext>
                    </a:extLst>
                  </p:cNvPr>
                  <p:cNvSpPr/>
                  <p:nvPr/>
                </p:nvSpPr>
                <p:spPr>
                  <a:xfrm>
                    <a:off x="4646863" y="5805328"/>
                    <a:ext cx="650553" cy="650553"/>
                  </a:xfrm>
                  <a:prstGeom prst="rect">
                    <a:avLst/>
                  </a:prstGeom>
                  <a:solidFill>
                    <a:schemeClr val="tx1"/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1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3" name="Rectangle 92">
                    <a:extLst>
                      <a:ext uri="{FF2B5EF4-FFF2-40B4-BE49-F238E27FC236}">
                        <a16:creationId xmlns:a16="http://schemas.microsoft.com/office/drawing/2014/main" id="{A19C365B-1169-6D47-8C3A-9BC900AC174C}"/>
                      </a:ext>
                    </a:extLst>
                  </p:cNvPr>
                  <p:cNvSpPr/>
                  <p:nvPr/>
                </p:nvSpPr>
                <p:spPr>
                  <a:xfrm>
                    <a:off x="3953446" y="5805328"/>
                    <a:ext cx="650553" cy="650553"/>
                  </a:xfrm>
                  <a:prstGeom prst="rect">
                    <a:avLst/>
                  </a:prstGeom>
                  <a:solidFill>
                    <a:schemeClr val="bg1">
                      <a:lumMod val="75000"/>
                    </a:schemeClr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1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4" name="Rectangle 93">
                    <a:extLst>
                      <a:ext uri="{FF2B5EF4-FFF2-40B4-BE49-F238E27FC236}">
                        <a16:creationId xmlns:a16="http://schemas.microsoft.com/office/drawing/2014/main" id="{46EA9A6E-DD20-584C-A8A0-141E893E06BF}"/>
                      </a:ext>
                    </a:extLst>
                  </p:cNvPr>
                  <p:cNvSpPr/>
                  <p:nvPr/>
                </p:nvSpPr>
                <p:spPr>
                  <a:xfrm>
                    <a:off x="3260029" y="5805328"/>
                    <a:ext cx="650553" cy="650553"/>
                  </a:xfrm>
                  <a:prstGeom prst="rect">
                    <a:avLst/>
                  </a:prstGeom>
                  <a:solidFill>
                    <a:schemeClr val="tx1"/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1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95" name="Group 94">
                  <a:extLst>
                    <a:ext uri="{FF2B5EF4-FFF2-40B4-BE49-F238E27FC236}">
                      <a16:creationId xmlns:a16="http://schemas.microsoft.com/office/drawing/2014/main" id="{0CFC3DA8-4B70-864A-AFF2-A2A87DB3CFC5}"/>
                    </a:ext>
                  </a:extLst>
                </p:cNvPr>
                <p:cNvGrpSpPr/>
                <p:nvPr/>
              </p:nvGrpSpPr>
              <p:grpSpPr>
                <a:xfrm>
                  <a:off x="3271038" y="6518566"/>
                  <a:ext cx="2037387" cy="650553"/>
                  <a:chOff x="3260029" y="5805328"/>
                  <a:chExt cx="2037387" cy="650553"/>
                </a:xfrm>
              </p:grpSpPr>
              <p:sp>
                <p:nvSpPr>
                  <p:cNvPr id="96" name="Rectangle 95">
                    <a:extLst>
                      <a:ext uri="{FF2B5EF4-FFF2-40B4-BE49-F238E27FC236}">
                        <a16:creationId xmlns:a16="http://schemas.microsoft.com/office/drawing/2014/main" id="{0A4B6B69-8AAB-3947-923E-7AC388D80007}"/>
                      </a:ext>
                    </a:extLst>
                  </p:cNvPr>
                  <p:cNvSpPr/>
                  <p:nvPr/>
                </p:nvSpPr>
                <p:spPr>
                  <a:xfrm>
                    <a:off x="4646863" y="5805328"/>
                    <a:ext cx="650553" cy="650553"/>
                  </a:xfrm>
                  <a:prstGeom prst="rect">
                    <a:avLst/>
                  </a:prstGeom>
                  <a:solidFill>
                    <a:schemeClr val="bg1">
                      <a:lumMod val="50000"/>
                    </a:schemeClr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1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7" name="Rectangle 96">
                    <a:extLst>
                      <a:ext uri="{FF2B5EF4-FFF2-40B4-BE49-F238E27FC236}">
                        <a16:creationId xmlns:a16="http://schemas.microsoft.com/office/drawing/2014/main" id="{B463824F-D7F2-3848-A78C-020245CB3891}"/>
                      </a:ext>
                    </a:extLst>
                  </p:cNvPr>
                  <p:cNvSpPr/>
                  <p:nvPr/>
                </p:nvSpPr>
                <p:spPr>
                  <a:xfrm>
                    <a:off x="3953446" y="5805328"/>
                    <a:ext cx="650553" cy="650553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1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8" name="Rectangle 97">
                    <a:extLst>
                      <a:ext uri="{FF2B5EF4-FFF2-40B4-BE49-F238E27FC236}">
                        <a16:creationId xmlns:a16="http://schemas.microsoft.com/office/drawing/2014/main" id="{9AA3F697-4781-3744-AA0A-68884D1E3FED}"/>
                      </a:ext>
                    </a:extLst>
                  </p:cNvPr>
                  <p:cNvSpPr/>
                  <p:nvPr/>
                </p:nvSpPr>
                <p:spPr>
                  <a:xfrm>
                    <a:off x="3260029" y="5805328"/>
                    <a:ext cx="650553" cy="650553"/>
                  </a:xfrm>
                  <a:prstGeom prst="rect">
                    <a:avLst/>
                  </a:prstGeom>
                  <a:solidFill>
                    <a:schemeClr val="bg1">
                      <a:lumMod val="50000"/>
                    </a:schemeClr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1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99" name="Group 98">
                  <a:extLst>
                    <a:ext uri="{FF2B5EF4-FFF2-40B4-BE49-F238E27FC236}">
                      <a16:creationId xmlns:a16="http://schemas.microsoft.com/office/drawing/2014/main" id="{10D95CFE-1D5D-8249-8DD3-3C9D6D2B469B}"/>
                    </a:ext>
                  </a:extLst>
                </p:cNvPr>
                <p:cNvGrpSpPr/>
                <p:nvPr/>
              </p:nvGrpSpPr>
              <p:grpSpPr>
                <a:xfrm>
                  <a:off x="3271038" y="7231804"/>
                  <a:ext cx="2037387" cy="650553"/>
                  <a:chOff x="3260029" y="5805328"/>
                  <a:chExt cx="2037387" cy="650553"/>
                </a:xfrm>
              </p:grpSpPr>
              <p:sp>
                <p:nvSpPr>
                  <p:cNvPr id="100" name="Rectangle 99">
                    <a:extLst>
                      <a:ext uri="{FF2B5EF4-FFF2-40B4-BE49-F238E27FC236}">
                        <a16:creationId xmlns:a16="http://schemas.microsoft.com/office/drawing/2014/main" id="{B7AD66A0-99AF-354F-BE75-9D288113AC50}"/>
                      </a:ext>
                    </a:extLst>
                  </p:cNvPr>
                  <p:cNvSpPr/>
                  <p:nvPr/>
                </p:nvSpPr>
                <p:spPr>
                  <a:xfrm>
                    <a:off x="4646863" y="5805328"/>
                    <a:ext cx="650553" cy="650553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1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1" name="Rectangle 100">
                    <a:extLst>
                      <a:ext uri="{FF2B5EF4-FFF2-40B4-BE49-F238E27FC236}">
                        <a16:creationId xmlns:a16="http://schemas.microsoft.com/office/drawing/2014/main" id="{A3DC43B5-9E2E-6F41-B4E8-A7C9E9C5BD44}"/>
                      </a:ext>
                    </a:extLst>
                  </p:cNvPr>
                  <p:cNvSpPr/>
                  <p:nvPr/>
                </p:nvSpPr>
                <p:spPr>
                  <a:xfrm>
                    <a:off x="3953446" y="5805328"/>
                    <a:ext cx="650553" cy="650553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1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2" name="Rectangle 101">
                    <a:extLst>
                      <a:ext uri="{FF2B5EF4-FFF2-40B4-BE49-F238E27FC236}">
                        <a16:creationId xmlns:a16="http://schemas.microsoft.com/office/drawing/2014/main" id="{EC05AD1E-C94A-4646-A9A9-6788C971F698}"/>
                      </a:ext>
                    </a:extLst>
                  </p:cNvPr>
                  <p:cNvSpPr/>
                  <p:nvPr/>
                </p:nvSpPr>
                <p:spPr>
                  <a:xfrm>
                    <a:off x="3260029" y="5805328"/>
                    <a:ext cx="650553" cy="650553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1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</p:grp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44EC3D37-AFAC-1F49-BD51-2830B879C6F5}"/>
                </a:ext>
              </a:extLst>
            </p:cNvPr>
            <p:cNvSpPr txBox="1"/>
            <p:nvPr/>
          </p:nvSpPr>
          <p:spPr>
            <a:xfrm>
              <a:off x="6301684" y="3898418"/>
              <a:ext cx="1635384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dirty="0"/>
                <a:t>Filter Weights</a:t>
              </a:r>
            </a:p>
          </p:txBody>
        </p:sp>
      </p:grpSp>
      <p:sp>
        <p:nvSpPr>
          <p:cNvPr id="120" name="Oval 119">
            <a:extLst>
              <a:ext uri="{FF2B5EF4-FFF2-40B4-BE49-F238E27FC236}">
                <a16:creationId xmlns:a16="http://schemas.microsoft.com/office/drawing/2014/main" id="{79F70587-7DD3-0C46-ACE2-701318907BE7}"/>
              </a:ext>
            </a:extLst>
          </p:cNvPr>
          <p:cNvSpPr/>
          <p:nvPr/>
        </p:nvSpPr>
        <p:spPr>
          <a:xfrm>
            <a:off x="7155242" y="1984095"/>
            <a:ext cx="470868" cy="47086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755BB15A-E98A-9E49-915B-C4D23AEBBCF1}"/>
              </a:ext>
            </a:extLst>
          </p:cNvPr>
          <p:cNvGrpSpPr/>
          <p:nvPr/>
        </p:nvGrpSpPr>
        <p:grpSpPr>
          <a:xfrm>
            <a:off x="2815608" y="2207714"/>
            <a:ext cx="6359618" cy="1045426"/>
            <a:chOff x="1475038" y="2219529"/>
            <a:chExt cx="6359618" cy="1045426"/>
          </a:xfrm>
        </p:grpSpPr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31E95631-9233-AF45-900B-FA5B6B936664}"/>
                </a:ext>
              </a:extLst>
            </p:cNvPr>
            <p:cNvCxnSpPr/>
            <p:nvPr/>
          </p:nvCxnSpPr>
          <p:spPr>
            <a:xfrm flipV="1">
              <a:off x="1503104" y="2236513"/>
              <a:ext cx="6302332" cy="235434"/>
            </a:xfrm>
            <a:prstGeom prst="straightConnector1">
              <a:avLst/>
            </a:prstGeom>
            <a:ln w="9525" cap="flat" cmpd="sng" algn="ctr">
              <a:solidFill>
                <a:schemeClr val="bg2">
                  <a:lumMod val="75000"/>
                </a:schemeClr>
              </a:solidFill>
              <a:prstDash val="solid"/>
              <a:round/>
              <a:headEnd type="oval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ECC24801-9CF2-114D-AB71-47ACB6A933A7}"/>
                </a:ext>
              </a:extLst>
            </p:cNvPr>
            <p:cNvCxnSpPr>
              <a:cxnSpLocks/>
              <a:endCxn id="43" idx="2"/>
            </p:cNvCxnSpPr>
            <p:nvPr/>
          </p:nvCxnSpPr>
          <p:spPr>
            <a:xfrm flipV="1">
              <a:off x="2049943" y="2219529"/>
              <a:ext cx="5784713" cy="252418"/>
            </a:xfrm>
            <a:prstGeom prst="straightConnector1">
              <a:avLst/>
            </a:prstGeom>
            <a:ln w="9525" cap="flat" cmpd="sng" algn="ctr">
              <a:solidFill>
                <a:schemeClr val="bg2">
                  <a:lumMod val="75000"/>
                </a:schemeClr>
              </a:solidFill>
              <a:prstDash val="solid"/>
              <a:round/>
              <a:headEnd type="oval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8A288951-B90A-334F-80E4-83E64CEB5AB4}"/>
                </a:ext>
              </a:extLst>
            </p:cNvPr>
            <p:cNvCxnSpPr>
              <a:cxnSpLocks/>
              <a:endCxn id="43" idx="2"/>
            </p:cNvCxnSpPr>
            <p:nvPr/>
          </p:nvCxnSpPr>
          <p:spPr>
            <a:xfrm flipV="1">
              <a:off x="2804211" y="2219529"/>
              <a:ext cx="5030445" cy="252420"/>
            </a:xfrm>
            <a:prstGeom prst="straightConnector1">
              <a:avLst/>
            </a:prstGeom>
            <a:ln w="9525" cap="flat" cmpd="sng" algn="ctr">
              <a:solidFill>
                <a:schemeClr val="bg2">
                  <a:lumMod val="75000"/>
                </a:schemeClr>
              </a:solidFill>
              <a:prstDash val="solid"/>
              <a:round/>
              <a:headEnd type="oval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783079BD-F91C-814E-B9CA-05920BBC05E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03104" y="2219529"/>
              <a:ext cx="6315584" cy="613218"/>
            </a:xfrm>
            <a:prstGeom prst="straightConnector1">
              <a:avLst/>
            </a:prstGeom>
            <a:ln w="9525" cap="flat" cmpd="sng" algn="ctr">
              <a:solidFill>
                <a:schemeClr val="bg2">
                  <a:lumMod val="75000"/>
                </a:schemeClr>
              </a:solidFill>
              <a:prstDash val="solid"/>
              <a:round/>
              <a:headEnd type="oval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DE6959E7-7866-DE4B-803A-BB4FC4FD1D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49943" y="2219529"/>
              <a:ext cx="5768745" cy="613218"/>
            </a:xfrm>
            <a:prstGeom prst="straightConnector1">
              <a:avLst/>
            </a:prstGeom>
            <a:ln w="9525" cap="flat" cmpd="sng" algn="ctr">
              <a:solidFill>
                <a:schemeClr val="bg2">
                  <a:lumMod val="75000"/>
                </a:schemeClr>
              </a:solidFill>
              <a:prstDash val="solid"/>
              <a:round/>
              <a:headEnd type="oval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2DCA40DF-0A09-7C41-B56F-D2D5743B59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04211" y="2219529"/>
              <a:ext cx="5014477" cy="613218"/>
            </a:xfrm>
            <a:prstGeom prst="straightConnector1">
              <a:avLst/>
            </a:prstGeom>
            <a:ln w="9525" cap="flat" cmpd="sng" algn="ctr">
              <a:solidFill>
                <a:schemeClr val="bg2">
                  <a:lumMod val="75000"/>
                </a:schemeClr>
              </a:solidFill>
              <a:prstDash val="solid"/>
              <a:round/>
              <a:headEnd type="oval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0389292F-C70F-044D-8FE3-8C5ECE15BB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75038" y="2219529"/>
              <a:ext cx="6343650" cy="1045426"/>
            </a:xfrm>
            <a:prstGeom prst="straightConnector1">
              <a:avLst/>
            </a:prstGeom>
            <a:ln w="9525" cap="flat" cmpd="sng" algn="ctr">
              <a:solidFill>
                <a:schemeClr val="bg2">
                  <a:lumMod val="75000"/>
                </a:schemeClr>
              </a:solidFill>
              <a:prstDash val="solid"/>
              <a:round/>
              <a:headEnd type="oval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ECFC31BB-7E50-934F-9019-05ECF853A50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21877" y="2219529"/>
              <a:ext cx="5796811" cy="1045426"/>
            </a:xfrm>
            <a:prstGeom prst="straightConnector1">
              <a:avLst/>
            </a:prstGeom>
            <a:ln w="9525" cap="flat" cmpd="sng" algn="ctr">
              <a:solidFill>
                <a:schemeClr val="bg2">
                  <a:lumMod val="75000"/>
                </a:schemeClr>
              </a:solidFill>
              <a:prstDash val="solid"/>
              <a:round/>
              <a:headEnd type="oval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00C6937B-4AD0-774A-AD6C-3EEBBB17AB2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76145" y="2219529"/>
              <a:ext cx="5042543" cy="1045426"/>
            </a:xfrm>
            <a:prstGeom prst="straightConnector1">
              <a:avLst/>
            </a:prstGeom>
            <a:ln w="9525" cap="flat" cmpd="sng" algn="ctr">
              <a:solidFill>
                <a:schemeClr val="bg2">
                  <a:lumMod val="75000"/>
                </a:schemeClr>
              </a:solidFill>
              <a:prstDash val="solid"/>
              <a:round/>
              <a:headEnd type="oval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115" name="Title 1">
            <a:extLst>
              <a:ext uri="{FF2B5EF4-FFF2-40B4-BE49-F238E27FC236}">
                <a16:creationId xmlns:a16="http://schemas.microsoft.com/office/drawing/2014/main" id="{697128BA-3DC7-7A41-8D43-4A30D50539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450" y="320675"/>
            <a:ext cx="10801350" cy="1325563"/>
          </a:xfrm>
        </p:spPr>
        <p:txBody>
          <a:bodyPr/>
          <a:lstStyle/>
          <a:p>
            <a:r>
              <a:rPr lang="en-US" dirty="0"/>
              <a:t>Convolutional Networks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47ADE850-F15D-9F4D-9F25-CB4A4613978D}"/>
              </a:ext>
            </a:extLst>
          </p:cNvPr>
          <p:cNvSpPr txBox="1"/>
          <p:nvPr/>
        </p:nvSpPr>
        <p:spPr>
          <a:xfrm>
            <a:off x="649894" y="1224488"/>
            <a:ext cx="2225289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High-level Intuition</a:t>
            </a:r>
          </a:p>
        </p:txBody>
      </p:sp>
    </p:spTree>
    <p:extLst>
      <p:ext uri="{BB962C8B-B14F-4D97-AF65-F5344CB8AC3E}">
        <p14:creationId xmlns:p14="http://schemas.microsoft.com/office/powerpoint/2010/main" val="35124335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09D185B5-8998-244C-9591-71D13A5BB101}"/>
              </a:ext>
            </a:extLst>
          </p:cNvPr>
          <p:cNvSpPr/>
          <p:nvPr/>
        </p:nvSpPr>
        <p:spPr>
          <a:xfrm>
            <a:off x="487055" y="2255765"/>
            <a:ext cx="5295045" cy="3255023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Triangle 113">
            <a:extLst>
              <a:ext uri="{FF2B5EF4-FFF2-40B4-BE49-F238E27FC236}">
                <a16:creationId xmlns:a16="http://schemas.microsoft.com/office/drawing/2014/main" id="{7B46CB52-6692-9C40-9E50-9AC423238160}"/>
              </a:ext>
            </a:extLst>
          </p:cNvPr>
          <p:cNvSpPr/>
          <p:nvPr/>
        </p:nvSpPr>
        <p:spPr>
          <a:xfrm>
            <a:off x="1093029" y="2420673"/>
            <a:ext cx="1994452" cy="974037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0D2ECABB-97A4-5044-9BD9-4ED18ADA551D}"/>
              </a:ext>
            </a:extLst>
          </p:cNvPr>
          <p:cNvGrpSpPr/>
          <p:nvPr/>
        </p:nvGrpSpPr>
        <p:grpSpPr>
          <a:xfrm>
            <a:off x="1093029" y="2254462"/>
            <a:ext cx="2022249" cy="1201433"/>
            <a:chOff x="1093029" y="2254462"/>
            <a:chExt cx="2022249" cy="1201433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475AF7F-A873-EC45-B0F5-3E0E5B559379}"/>
                </a:ext>
              </a:extLst>
            </p:cNvPr>
            <p:cNvSpPr/>
            <p:nvPr/>
          </p:nvSpPr>
          <p:spPr>
            <a:xfrm>
              <a:off x="1093029" y="3077776"/>
              <a:ext cx="664817" cy="3781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955D7A63-49E2-DD4B-8E46-2E1E6B1312DE}"/>
                </a:ext>
              </a:extLst>
            </p:cNvPr>
            <p:cNvSpPr/>
            <p:nvPr/>
          </p:nvSpPr>
          <p:spPr>
            <a:xfrm>
              <a:off x="1745091" y="3075740"/>
              <a:ext cx="664817" cy="3781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F15F7B71-2186-CC4B-BA6E-A5D744F09743}"/>
                </a:ext>
              </a:extLst>
            </p:cNvPr>
            <p:cNvSpPr/>
            <p:nvPr/>
          </p:nvSpPr>
          <p:spPr>
            <a:xfrm>
              <a:off x="1769676" y="2657165"/>
              <a:ext cx="664817" cy="3781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D4DC7FB8-0278-2D49-A609-91566DC410AF}"/>
                </a:ext>
              </a:extLst>
            </p:cNvPr>
            <p:cNvSpPr/>
            <p:nvPr/>
          </p:nvSpPr>
          <p:spPr>
            <a:xfrm>
              <a:off x="1779989" y="2254462"/>
              <a:ext cx="664817" cy="3781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B3726B57-63F9-E64C-BF59-78065A37DA4C}"/>
                </a:ext>
              </a:extLst>
            </p:cNvPr>
            <p:cNvSpPr/>
            <p:nvPr/>
          </p:nvSpPr>
          <p:spPr>
            <a:xfrm>
              <a:off x="2432379" y="3076838"/>
              <a:ext cx="664817" cy="3781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683B00A2-25A4-4F46-99AA-BFFD8B4CCEAD}"/>
                </a:ext>
              </a:extLst>
            </p:cNvPr>
            <p:cNvSpPr/>
            <p:nvPr/>
          </p:nvSpPr>
          <p:spPr>
            <a:xfrm>
              <a:off x="1097888" y="2658176"/>
              <a:ext cx="664817" cy="37811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54E443D2-8189-CF49-9EA4-8151B151D9ED}"/>
                </a:ext>
              </a:extLst>
            </p:cNvPr>
            <p:cNvSpPr/>
            <p:nvPr/>
          </p:nvSpPr>
          <p:spPr>
            <a:xfrm>
              <a:off x="2450461" y="2666239"/>
              <a:ext cx="664817" cy="37811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841476C6-7288-FC48-8C0E-44AEC3E24D99}"/>
              </a:ext>
            </a:extLst>
          </p:cNvPr>
          <p:cNvGrpSpPr/>
          <p:nvPr/>
        </p:nvGrpSpPr>
        <p:grpSpPr>
          <a:xfrm>
            <a:off x="425603" y="2241276"/>
            <a:ext cx="5430632" cy="3298137"/>
            <a:chOff x="425603" y="2241276"/>
            <a:chExt cx="5430632" cy="3298137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96A28BA4-4EB6-7441-82BC-0AEA61F623FC}"/>
                </a:ext>
              </a:extLst>
            </p:cNvPr>
            <p:cNvGrpSpPr/>
            <p:nvPr/>
          </p:nvGrpSpPr>
          <p:grpSpPr>
            <a:xfrm>
              <a:off x="425603" y="2643806"/>
              <a:ext cx="5430632" cy="2504664"/>
              <a:chOff x="644538" y="3001615"/>
              <a:chExt cx="5430632" cy="2504664"/>
            </a:xfrm>
          </p:grpSpPr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0FC3D5F1-CFAA-864E-99B7-6A3282E675A1}"/>
                  </a:ext>
                </a:extLst>
              </p:cNvPr>
              <p:cNvCxnSpPr/>
              <p:nvPr/>
            </p:nvCxnSpPr>
            <p:spPr>
              <a:xfrm>
                <a:off x="644538" y="3001615"/>
                <a:ext cx="5430632" cy="0"/>
              </a:xfrm>
              <a:prstGeom prst="line">
                <a:avLst/>
              </a:prstGeom>
              <a:ln w="571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50BDCE30-8812-DE41-AE5A-E00B9543541D}"/>
                  </a:ext>
                </a:extLst>
              </p:cNvPr>
              <p:cNvCxnSpPr/>
              <p:nvPr/>
            </p:nvCxnSpPr>
            <p:spPr>
              <a:xfrm>
                <a:off x="644538" y="3419059"/>
                <a:ext cx="5430632" cy="0"/>
              </a:xfrm>
              <a:prstGeom prst="line">
                <a:avLst/>
              </a:prstGeom>
              <a:ln w="571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C7896695-FAE7-CB47-BE10-601980A3502E}"/>
                  </a:ext>
                </a:extLst>
              </p:cNvPr>
              <p:cNvCxnSpPr/>
              <p:nvPr/>
            </p:nvCxnSpPr>
            <p:spPr>
              <a:xfrm>
                <a:off x="644538" y="3836503"/>
                <a:ext cx="5430632" cy="0"/>
              </a:xfrm>
              <a:prstGeom prst="line">
                <a:avLst/>
              </a:prstGeom>
              <a:ln w="571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E9465506-529D-DB4E-8F1C-3BFDC8F5AC56}"/>
                  </a:ext>
                </a:extLst>
              </p:cNvPr>
              <p:cNvCxnSpPr/>
              <p:nvPr/>
            </p:nvCxnSpPr>
            <p:spPr>
              <a:xfrm>
                <a:off x="644538" y="4253947"/>
                <a:ext cx="5430632" cy="0"/>
              </a:xfrm>
              <a:prstGeom prst="line">
                <a:avLst/>
              </a:prstGeom>
              <a:ln w="571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900D923A-63D0-A44B-9358-FF45DD98C859}"/>
                  </a:ext>
                </a:extLst>
              </p:cNvPr>
              <p:cNvCxnSpPr/>
              <p:nvPr/>
            </p:nvCxnSpPr>
            <p:spPr>
              <a:xfrm>
                <a:off x="644538" y="4671391"/>
                <a:ext cx="5430632" cy="0"/>
              </a:xfrm>
              <a:prstGeom prst="line">
                <a:avLst/>
              </a:prstGeom>
              <a:ln w="571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EE471FCA-0E5E-0E41-8716-1BCA75347C7E}"/>
                  </a:ext>
                </a:extLst>
              </p:cNvPr>
              <p:cNvCxnSpPr/>
              <p:nvPr/>
            </p:nvCxnSpPr>
            <p:spPr>
              <a:xfrm>
                <a:off x="644538" y="5088835"/>
                <a:ext cx="5430632" cy="0"/>
              </a:xfrm>
              <a:prstGeom prst="line">
                <a:avLst/>
              </a:prstGeom>
              <a:ln w="571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B9B8D2C1-61DF-C44E-B425-79DEB053AF7E}"/>
                  </a:ext>
                </a:extLst>
              </p:cNvPr>
              <p:cNvCxnSpPr/>
              <p:nvPr/>
            </p:nvCxnSpPr>
            <p:spPr>
              <a:xfrm>
                <a:off x="644538" y="5506279"/>
                <a:ext cx="5430632" cy="0"/>
              </a:xfrm>
              <a:prstGeom prst="line">
                <a:avLst/>
              </a:prstGeom>
              <a:ln w="571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28F4DE19-DD03-7A4E-8B93-1466851E6342}"/>
                </a:ext>
              </a:extLst>
            </p:cNvPr>
            <p:cNvGrpSpPr/>
            <p:nvPr/>
          </p:nvGrpSpPr>
          <p:grpSpPr>
            <a:xfrm rot="5400000">
              <a:off x="1438413" y="1895893"/>
              <a:ext cx="3298137" cy="3988904"/>
              <a:chOff x="644538" y="3001615"/>
              <a:chExt cx="5430632" cy="2504664"/>
            </a:xfrm>
          </p:grpSpPr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6AE621F6-A91C-F84E-AE55-B9431E63CD5C}"/>
                  </a:ext>
                </a:extLst>
              </p:cNvPr>
              <p:cNvCxnSpPr/>
              <p:nvPr/>
            </p:nvCxnSpPr>
            <p:spPr>
              <a:xfrm>
                <a:off x="644538" y="3001615"/>
                <a:ext cx="5430632" cy="0"/>
              </a:xfrm>
              <a:prstGeom prst="line">
                <a:avLst/>
              </a:prstGeom>
              <a:ln w="571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208578A3-0D9B-DB4E-A373-0312B406C118}"/>
                  </a:ext>
                </a:extLst>
              </p:cNvPr>
              <p:cNvCxnSpPr/>
              <p:nvPr/>
            </p:nvCxnSpPr>
            <p:spPr>
              <a:xfrm>
                <a:off x="644538" y="3419059"/>
                <a:ext cx="5430632" cy="0"/>
              </a:xfrm>
              <a:prstGeom prst="line">
                <a:avLst/>
              </a:prstGeom>
              <a:ln w="571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3A2C2E8B-05D6-6344-9FB9-DA353E74960E}"/>
                  </a:ext>
                </a:extLst>
              </p:cNvPr>
              <p:cNvCxnSpPr/>
              <p:nvPr/>
            </p:nvCxnSpPr>
            <p:spPr>
              <a:xfrm>
                <a:off x="644538" y="3836503"/>
                <a:ext cx="5430632" cy="0"/>
              </a:xfrm>
              <a:prstGeom prst="line">
                <a:avLst/>
              </a:prstGeom>
              <a:ln w="571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20C29344-50F2-A44D-BB3E-EF714B65D4D4}"/>
                  </a:ext>
                </a:extLst>
              </p:cNvPr>
              <p:cNvCxnSpPr/>
              <p:nvPr/>
            </p:nvCxnSpPr>
            <p:spPr>
              <a:xfrm>
                <a:off x="644538" y="4253947"/>
                <a:ext cx="5430632" cy="0"/>
              </a:xfrm>
              <a:prstGeom prst="line">
                <a:avLst/>
              </a:prstGeom>
              <a:ln w="571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A660A2A8-61F3-6D4D-8B8F-94E7B2869CA7}"/>
                  </a:ext>
                </a:extLst>
              </p:cNvPr>
              <p:cNvCxnSpPr/>
              <p:nvPr/>
            </p:nvCxnSpPr>
            <p:spPr>
              <a:xfrm>
                <a:off x="644538" y="4671391"/>
                <a:ext cx="5430632" cy="0"/>
              </a:xfrm>
              <a:prstGeom prst="line">
                <a:avLst/>
              </a:prstGeom>
              <a:ln w="571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49C34B38-D96C-9349-A675-85AAC566DCAD}"/>
                  </a:ext>
                </a:extLst>
              </p:cNvPr>
              <p:cNvCxnSpPr/>
              <p:nvPr/>
            </p:nvCxnSpPr>
            <p:spPr>
              <a:xfrm>
                <a:off x="644538" y="5088835"/>
                <a:ext cx="5430632" cy="0"/>
              </a:xfrm>
              <a:prstGeom prst="line">
                <a:avLst/>
              </a:prstGeom>
              <a:ln w="571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D5753BD8-8BCF-7248-B453-717DBCAF016B}"/>
                  </a:ext>
                </a:extLst>
              </p:cNvPr>
              <p:cNvCxnSpPr/>
              <p:nvPr/>
            </p:nvCxnSpPr>
            <p:spPr>
              <a:xfrm>
                <a:off x="644538" y="5506279"/>
                <a:ext cx="5430632" cy="0"/>
              </a:xfrm>
              <a:prstGeom prst="line">
                <a:avLst/>
              </a:prstGeom>
              <a:ln w="571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8149B254-CBB7-F643-A713-8D702B39B8D8}"/>
              </a:ext>
            </a:extLst>
          </p:cNvPr>
          <p:cNvGrpSpPr/>
          <p:nvPr/>
        </p:nvGrpSpPr>
        <p:grpSpPr>
          <a:xfrm>
            <a:off x="6966502" y="1366291"/>
            <a:ext cx="4299374" cy="4438160"/>
            <a:chOff x="6966502" y="1366291"/>
            <a:chExt cx="4299374" cy="4438160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F327FA1C-30CC-8641-A905-C45EC6392B88}"/>
                </a:ext>
              </a:extLst>
            </p:cNvPr>
            <p:cNvGrpSpPr/>
            <p:nvPr/>
          </p:nvGrpSpPr>
          <p:grpSpPr>
            <a:xfrm>
              <a:off x="6966502" y="1775790"/>
              <a:ext cx="4299374" cy="4028661"/>
              <a:chOff x="6966502" y="1775790"/>
              <a:chExt cx="4299374" cy="4028661"/>
            </a:xfrm>
          </p:grpSpPr>
          <p:sp>
            <p:nvSpPr>
              <p:cNvPr id="27" name="Rounded Rectangle 26">
                <a:extLst>
                  <a:ext uri="{FF2B5EF4-FFF2-40B4-BE49-F238E27FC236}">
                    <a16:creationId xmlns:a16="http://schemas.microsoft.com/office/drawing/2014/main" id="{7217E66A-F914-4B48-BE78-C75440115317}"/>
                  </a:ext>
                </a:extLst>
              </p:cNvPr>
              <p:cNvSpPr/>
              <p:nvPr/>
            </p:nvSpPr>
            <p:spPr>
              <a:xfrm>
                <a:off x="6966502" y="1775790"/>
                <a:ext cx="4299374" cy="4028661"/>
              </a:xfrm>
              <a:prstGeom prst="roundRect">
                <a:avLst>
                  <a:gd name="adj" fmla="val 9703"/>
                </a:avLst>
              </a:prstGeom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77975961-CF4D-C44D-8505-EDFAD85AA7F2}"/>
                  </a:ext>
                </a:extLst>
              </p:cNvPr>
              <p:cNvGrpSpPr/>
              <p:nvPr/>
            </p:nvGrpSpPr>
            <p:grpSpPr>
              <a:xfrm>
                <a:off x="7150471" y="1984095"/>
                <a:ext cx="3891793" cy="3657182"/>
                <a:chOff x="7150471" y="1984095"/>
                <a:chExt cx="3891793" cy="3657182"/>
              </a:xfrm>
            </p:grpSpPr>
            <p:grpSp>
              <p:nvGrpSpPr>
                <p:cNvPr id="3" name="Group 2">
                  <a:extLst>
                    <a:ext uri="{FF2B5EF4-FFF2-40B4-BE49-F238E27FC236}">
                      <a16:creationId xmlns:a16="http://schemas.microsoft.com/office/drawing/2014/main" id="{EB7F2F7D-3B2A-F441-9ACE-6E8DFD99BF5D}"/>
                    </a:ext>
                  </a:extLst>
                </p:cNvPr>
                <p:cNvGrpSpPr/>
                <p:nvPr/>
              </p:nvGrpSpPr>
              <p:grpSpPr>
                <a:xfrm>
                  <a:off x="7150471" y="1984095"/>
                  <a:ext cx="470868" cy="3657182"/>
                  <a:chOff x="7150471" y="2001079"/>
                  <a:chExt cx="470868" cy="3657182"/>
                </a:xfrm>
              </p:grpSpPr>
              <p:sp>
                <p:nvSpPr>
                  <p:cNvPr id="28" name="Oval 27">
                    <a:extLst>
                      <a:ext uri="{FF2B5EF4-FFF2-40B4-BE49-F238E27FC236}">
                        <a16:creationId xmlns:a16="http://schemas.microsoft.com/office/drawing/2014/main" id="{1A7E3FC1-CDB9-8A4D-A7E9-32EF26C735F1}"/>
                      </a:ext>
                    </a:extLst>
                  </p:cNvPr>
                  <p:cNvSpPr/>
                  <p:nvPr/>
                </p:nvSpPr>
                <p:spPr>
                  <a:xfrm>
                    <a:off x="7150471" y="2001079"/>
                    <a:ext cx="470868" cy="470868"/>
                  </a:xfrm>
                  <a:prstGeom prst="ellipse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9" name="Oval 28">
                    <a:extLst>
                      <a:ext uri="{FF2B5EF4-FFF2-40B4-BE49-F238E27FC236}">
                        <a16:creationId xmlns:a16="http://schemas.microsoft.com/office/drawing/2014/main" id="{230AC736-CE29-A245-B6BD-FEF6AEC28A1F}"/>
                      </a:ext>
                    </a:extLst>
                  </p:cNvPr>
                  <p:cNvSpPr/>
                  <p:nvPr/>
                </p:nvSpPr>
                <p:spPr>
                  <a:xfrm>
                    <a:off x="7150471" y="2638342"/>
                    <a:ext cx="470868" cy="470868"/>
                  </a:xfrm>
                  <a:prstGeom prst="ellipse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0" name="Oval 29">
                    <a:extLst>
                      <a:ext uri="{FF2B5EF4-FFF2-40B4-BE49-F238E27FC236}">
                        <a16:creationId xmlns:a16="http://schemas.microsoft.com/office/drawing/2014/main" id="{2DDCC1F8-3A9E-2F4C-A992-8793B0F5DDFB}"/>
                      </a:ext>
                    </a:extLst>
                  </p:cNvPr>
                  <p:cNvSpPr/>
                  <p:nvPr/>
                </p:nvSpPr>
                <p:spPr>
                  <a:xfrm>
                    <a:off x="7150471" y="3275605"/>
                    <a:ext cx="470868" cy="470868"/>
                  </a:xfrm>
                  <a:prstGeom prst="ellipse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1" name="Oval 30">
                    <a:extLst>
                      <a:ext uri="{FF2B5EF4-FFF2-40B4-BE49-F238E27FC236}">
                        <a16:creationId xmlns:a16="http://schemas.microsoft.com/office/drawing/2014/main" id="{AE978F93-59A5-6A4B-857B-64B461499E41}"/>
                      </a:ext>
                    </a:extLst>
                  </p:cNvPr>
                  <p:cNvSpPr/>
                  <p:nvPr/>
                </p:nvSpPr>
                <p:spPr>
                  <a:xfrm>
                    <a:off x="7150471" y="3912868"/>
                    <a:ext cx="470868" cy="470868"/>
                  </a:xfrm>
                  <a:prstGeom prst="ellipse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2" name="Oval 31">
                    <a:extLst>
                      <a:ext uri="{FF2B5EF4-FFF2-40B4-BE49-F238E27FC236}">
                        <a16:creationId xmlns:a16="http://schemas.microsoft.com/office/drawing/2014/main" id="{86218B46-863F-9049-8FA8-5E920E8F04F0}"/>
                      </a:ext>
                    </a:extLst>
                  </p:cNvPr>
                  <p:cNvSpPr/>
                  <p:nvPr/>
                </p:nvSpPr>
                <p:spPr>
                  <a:xfrm>
                    <a:off x="7150471" y="4550131"/>
                    <a:ext cx="470868" cy="470868"/>
                  </a:xfrm>
                  <a:prstGeom prst="ellipse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3" name="Oval 32">
                    <a:extLst>
                      <a:ext uri="{FF2B5EF4-FFF2-40B4-BE49-F238E27FC236}">
                        <a16:creationId xmlns:a16="http://schemas.microsoft.com/office/drawing/2014/main" id="{685CC376-1C68-4645-A4F9-1631A4B1518F}"/>
                      </a:ext>
                    </a:extLst>
                  </p:cNvPr>
                  <p:cNvSpPr/>
                  <p:nvPr/>
                </p:nvSpPr>
                <p:spPr>
                  <a:xfrm>
                    <a:off x="7150471" y="5187393"/>
                    <a:ext cx="470868" cy="470868"/>
                  </a:xfrm>
                  <a:prstGeom prst="ellipse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42" name="Group 41">
                  <a:extLst>
                    <a:ext uri="{FF2B5EF4-FFF2-40B4-BE49-F238E27FC236}">
                      <a16:creationId xmlns:a16="http://schemas.microsoft.com/office/drawing/2014/main" id="{F5D60CFD-C8FE-9B45-B2E7-85B42153B489}"/>
                    </a:ext>
                  </a:extLst>
                </p:cNvPr>
                <p:cNvGrpSpPr/>
                <p:nvPr/>
              </p:nvGrpSpPr>
              <p:grpSpPr>
                <a:xfrm>
                  <a:off x="7834656" y="1984095"/>
                  <a:ext cx="470868" cy="3657182"/>
                  <a:chOff x="7150471" y="2001079"/>
                  <a:chExt cx="470868" cy="3657182"/>
                </a:xfrm>
              </p:grpSpPr>
              <p:sp>
                <p:nvSpPr>
                  <p:cNvPr id="43" name="Oval 42">
                    <a:extLst>
                      <a:ext uri="{FF2B5EF4-FFF2-40B4-BE49-F238E27FC236}">
                        <a16:creationId xmlns:a16="http://schemas.microsoft.com/office/drawing/2014/main" id="{81F2CDF9-483D-F241-9D00-D2CB63837D31}"/>
                      </a:ext>
                    </a:extLst>
                  </p:cNvPr>
                  <p:cNvSpPr/>
                  <p:nvPr/>
                </p:nvSpPr>
                <p:spPr>
                  <a:xfrm>
                    <a:off x="7150471" y="2001079"/>
                    <a:ext cx="470868" cy="470868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4" name="Oval 43">
                    <a:extLst>
                      <a:ext uri="{FF2B5EF4-FFF2-40B4-BE49-F238E27FC236}">
                        <a16:creationId xmlns:a16="http://schemas.microsoft.com/office/drawing/2014/main" id="{716905E0-10D0-C849-B40B-CB2E35E7C8DE}"/>
                      </a:ext>
                    </a:extLst>
                  </p:cNvPr>
                  <p:cNvSpPr/>
                  <p:nvPr/>
                </p:nvSpPr>
                <p:spPr>
                  <a:xfrm>
                    <a:off x="7150471" y="2638342"/>
                    <a:ext cx="470868" cy="470868"/>
                  </a:xfrm>
                  <a:prstGeom prst="ellipse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5" name="Oval 44">
                    <a:extLst>
                      <a:ext uri="{FF2B5EF4-FFF2-40B4-BE49-F238E27FC236}">
                        <a16:creationId xmlns:a16="http://schemas.microsoft.com/office/drawing/2014/main" id="{33C2A5BC-B26F-EB45-8FFF-398459FD0B5B}"/>
                      </a:ext>
                    </a:extLst>
                  </p:cNvPr>
                  <p:cNvSpPr/>
                  <p:nvPr/>
                </p:nvSpPr>
                <p:spPr>
                  <a:xfrm>
                    <a:off x="7150471" y="3275605"/>
                    <a:ext cx="470868" cy="470868"/>
                  </a:xfrm>
                  <a:prstGeom prst="ellipse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6" name="Oval 45">
                    <a:extLst>
                      <a:ext uri="{FF2B5EF4-FFF2-40B4-BE49-F238E27FC236}">
                        <a16:creationId xmlns:a16="http://schemas.microsoft.com/office/drawing/2014/main" id="{8B781E52-29F8-EC4E-86DD-166EB1FAF9DA}"/>
                      </a:ext>
                    </a:extLst>
                  </p:cNvPr>
                  <p:cNvSpPr/>
                  <p:nvPr/>
                </p:nvSpPr>
                <p:spPr>
                  <a:xfrm>
                    <a:off x="7150471" y="3912868"/>
                    <a:ext cx="470868" cy="470868"/>
                  </a:xfrm>
                  <a:prstGeom prst="ellipse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7" name="Oval 46">
                    <a:extLst>
                      <a:ext uri="{FF2B5EF4-FFF2-40B4-BE49-F238E27FC236}">
                        <a16:creationId xmlns:a16="http://schemas.microsoft.com/office/drawing/2014/main" id="{AA282A7B-83C5-794D-8B9D-68BEBE6764E8}"/>
                      </a:ext>
                    </a:extLst>
                  </p:cNvPr>
                  <p:cNvSpPr/>
                  <p:nvPr/>
                </p:nvSpPr>
                <p:spPr>
                  <a:xfrm>
                    <a:off x="7150471" y="4550131"/>
                    <a:ext cx="470868" cy="470868"/>
                  </a:xfrm>
                  <a:prstGeom prst="ellipse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8" name="Oval 47">
                    <a:extLst>
                      <a:ext uri="{FF2B5EF4-FFF2-40B4-BE49-F238E27FC236}">
                        <a16:creationId xmlns:a16="http://schemas.microsoft.com/office/drawing/2014/main" id="{5E5F44C1-4B24-494C-8225-C76FDD679494}"/>
                      </a:ext>
                    </a:extLst>
                  </p:cNvPr>
                  <p:cNvSpPr/>
                  <p:nvPr/>
                </p:nvSpPr>
                <p:spPr>
                  <a:xfrm>
                    <a:off x="7150471" y="5187393"/>
                    <a:ext cx="470868" cy="470868"/>
                  </a:xfrm>
                  <a:prstGeom prst="ellipse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49" name="Group 48">
                  <a:extLst>
                    <a:ext uri="{FF2B5EF4-FFF2-40B4-BE49-F238E27FC236}">
                      <a16:creationId xmlns:a16="http://schemas.microsoft.com/office/drawing/2014/main" id="{408850AF-B8EB-5145-9C35-152CB900D64C}"/>
                    </a:ext>
                  </a:extLst>
                </p:cNvPr>
                <p:cNvGrpSpPr/>
                <p:nvPr/>
              </p:nvGrpSpPr>
              <p:grpSpPr>
                <a:xfrm>
                  <a:off x="8518841" y="1984095"/>
                  <a:ext cx="470868" cy="3657182"/>
                  <a:chOff x="7150471" y="2001079"/>
                  <a:chExt cx="470868" cy="3657182"/>
                </a:xfrm>
              </p:grpSpPr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C8B15899-8A8E-D746-8B5A-AC18DCFFC4F3}"/>
                      </a:ext>
                    </a:extLst>
                  </p:cNvPr>
                  <p:cNvSpPr/>
                  <p:nvPr/>
                </p:nvSpPr>
                <p:spPr>
                  <a:xfrm>
                    <a:off x="7150471" y="2001079"/>
                    <a:ext cx="470868" cy="470868"/>
                  </a:xfrm>
                  <a:prstGeom prst="ellipse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1" name="Oval 50">
                    <a:extLst>
                      <a:ext uri="{FF2B5EF4-FFF2-40B4-BE49-F238E27FC236}">
                        <a16:creationId xmlns:a16="http://schemas.microsoft.com/office/drawing/2014/main" id="{3A965D5C-4F3B-774E-AD53-57EB9C29C54D}"/>
                      </a:ext>
                    </a:extLst>
                  </p:cNvPr>
                  <p:cNvSpPr/>
                  <p:nvPr/>
                </p:nvSpPr>
                <p:spPr>
                  <a:xfrm>
                    <a:off x="7150471" y="2638342"/>
                    <a:ext cx="470868" cy="470868"/>
                  </a:xfrm>
                  <a:prstGeom prst="ellipse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2" name="Oval 51">
                    <a:extLst>
                      <a:ext uri="{FF2B5EF4-FFF2-40B4-BE49-F238E27FC236}">
                        <a16:creationId xmlns:a16="http://schemas.microsoft.com/office/drawing/2014/main" id="{D69106AB-11A9-B041-8EBE-AE8E5E1371DD}"/>
                      </a:ext>
                    </a:extLst>
                  </p:cNvPr>
                  <p:cNvSpPr/>
                  <p:nvPr/>
                </p:nvSpPr>
                <p:spPr>
                  <a:xfrm>
                    <a:off x="7150471" y="3275605"/>
                    <a:ext cx="470868" cy="470868"/>
                  </a:xfrm>
                  <a:prstGeom prst="ellipse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3" name="Oval 52">
                    <a:extLst>
                      <a:ext uri="{FF2B5EF4-FFF2-40B4-BE49-F238E27FC236}">
                        <a16:creationId xmlns:a16="http://schemas.microsoft.com/office/drawing/2014/main" id="{A9FB47E5-1681-F245-8492-5BE6E04D2326}"/>
                      </a:ext>
                    </a:extLst>
                  </p:cNvPr>
                  <p:cNvSpPr/>
                  <p:nvPr/>
                </p:nvSpPr>
                <p:spPr>
                  <a:xfrm>
                    <a:off x="7150471" y="3912868"/>
                    <a:ext cx="470868" cy="470868"/>
                  </a:xfrm>
                  <a:prstGeom prst="ellipse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4" name="Oval 53">
                    <a:extLst>
                      <a:ext uri="{FF2B5EF4-FFF2-40B4-BE49-F238E27FC236}">
                        <a16:creationId xmlns:a16="http://schemas.microsoft.com/office/drawing/2014/main" id="{B99BCF56-0811-104E-9464-CA7FD624FAA9}"/>
                      </a:ext>
                    </a:extLst>
                  </p:cNvPr>
                  <p:cNvSpPr/>
                  <p:nvPr/>
                </p:nvSpPr>
                <p:spPr>
                  <a:xfrm>
                    <a:off x="7150471" y="4550131"/>
                    <a:ext cx="470868" cy="470868"/>
                  </a:xfrm>
                  <a:prstGeom prst="ellipse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5" name="Oval 54">
                    <a:extLst>
                      <a:ext uri="{FF2B5EF4-FFF2-40B4-BE49-F238E27FC236}">
                        <a16:creationId xmlns:a16="http://schemas.microsoft.com/office/drawing/2014/main" id="{19F52C14-00DA-ED40-96B4-453845F29F74}"/>
                      </a:ext>
                    </a:extLst>
                  </p:cNvPr>
                  <p:cNvSpPr/>
                  <p:nvPr/>
                </p:nvSpPr>
                <p:spPr>
                  <a:xfrm>
                    <a:off x="7150471" y="5187393"/>
                    <a:ext cx="470868" cy="470868"/>
                  </a:xfrm>
                  <a:prstGeom prst="ellipse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56" name="Group 55">
                  <a:extLst>
                    <a:ext uri="{FF2B5EF4-FFF2-40B4-BE49-F238E27FC236}">
                      <a16:creationId xmlns:a16="http://schemas.microsoft.com/office/drawing/2014/main" id="{55D8BE4F-5A05-E941-8477-B8A15EC3C3F7}"/>
                    </a:ext>
                  </a:extLst>
                </p:cNvPr>
                <p:cNvGrpSpPr/>
                <p:nvPr/>
              </p:nvGrpSpPr>
              <p:grpSpPr>
                <a:xfrm>
                  <a:off x="9203026" y="1984095"/>
                  <a:ext cx="470868" cy="3657182"/>
                  <a:chOff x="7150471" y="2001079"/>
                  <a:chExt cx="470868" cy="3657182"/>
                </a:xfrm>
              </p:grpSpPr>
              <p:sp>
                <p:nvSpPr>
                  <p:cNvPr id="57" name="Oval 56">
                    <a:extLst>
                      <a:ext uri="{FF2B5EF4-FFF2-40B4-BE49-F238E27FC236}">
                        <a16:creationId xmlns:a16="http://schemas.microsoft.com/office/drawing/2014/main" id="{3B655A29-7981-8D4C-8429-204D44F8A35D}"/>
                      </a:ext>
                    </a:extLst>
                  </p:cNvPr>
                  <p:cNvSpPr/>
                  <p:nvPr/>
                </p:nvSpPr>
                <p:spPr>
                  <a:xfrm>
                    <a:off x="7150471" y="2001079"/>
                    <a:ext cx="470868" cy="470868"/>
                  </a:xfrm>
                  <a:prstGeom prst="ellipse">
                    <a:avLst/>
                  </a:prstGeom>
                  <a:solidFill>
                    <a:schemeClr val="tx1">
                      <a:lumMod val="75000"/>
                      <a:lumOff val="25000"/>
                    </a:schemeClr>
                  </a:solidFill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1" name="Oval 60">
                    <a:extLst>
                      <a:ext uri="{FF2B5EF4-FFF2-40B4-BE49-F238E27FC236}">
                        <a16:creationId xmlns:a16="http://schemas.microsoft.com/office/drawing/2014/main" id="{1CCA760E-C400-4A4A-A0DD-BDCCB9271561}"/>
                      </a:ext>
                    </a:extLst>
                  </p:cNvPr>
                  <p:cNvSpPr/>
                  <p:nvPr/>
                </p:nvSpPr>
                <p:spPr>
                  <a:xfrm>
                    <a:off x="7150471" y="2638342"/>
                    <a:ext cx="470868" cy="470868"/>
                  </a:xfrm>
                  <a:prstGeom prst="ellipse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2" name="Oval 61">
                    <a:extLst>
                      <a:ext uri="{FF2B5EF4-FFF2-40B4-BE49-F238E27FC236}">
                        <a16:creationId xmlns:a16="http://schemas.microsoft.com/office/drawing/2014/main" id="{6E2950C6-E99F-924A-A9B6-89B3E4FFE62E}"/>
                      </a:ext>
                    </a:extLst>
                  </p:cNvPr>
                  <p:cNvSpPr/>
                  <p:nvPr/>
                </p:nvSpPr>
                <p:spPr>
                  <a:xfrm>
                    <a:off x="7150471" y="3275605"/>
                    <a:ext cx="470868" cy="470868"/>
                  </a:xfrm>
                  <a:prstGeom prst="ellipse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3" name="Oval 62">
                    <a:extLst>
                      <a:ext uri="{FF2B5EF4-FFF2-40B4-BE49-F238E27FC236}">
                        <a16:creationId xmlns:a16="http://schemas.microsoft.com/office/drawing/2014/main" id="{A6970F52-5590-E046-8C48-55942E293752}"/>
                      </a:ext>
                    </a:extLst>
                  </p:cNvPr>
                  <p:cNvSpPr/>
                  <p:nvPr/>
                </p:nvSpPr>
                <p:spPr>
                  <a:xfrm>
                    <a:off x="7150471" y="3912868"/>
                    <a:ext cx="470868" cy="470868"/>
                  </a:xfrm>
                  <a:prstGeom prst="ellipse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4" name="Oval 63">
                    <a:extLst>
                      <a:ext uri="{FF2B5EF4-FFF2-40B4-BE49-F238E27FC236}">
                        <a16:creationId xmlns:a16="http://schemas.microsoft.com/office/drawing/2014/main" id="{0153E5C6-C760-6641-968A-155A4F7214B7}"/>
                      </a:ext>
                    </a:extLst>
                  </p:cNvPr>
                  <p:cNvSpPr/>
                  <p:nvPr/>
                </p:nvSpPr>
                <p:spPr>
                  <a:xfrm>
                    <a:off x="7150471" y="4550131"/>
                    <a:ext cx="470868" cy="470868"/>
                  </a:xfrm>
                  <a:prstGeom prst="ellipse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5" name="Oval 64">
                    <a:extLst>
                      <a:ext uri="{FF2B5EF4-FFF2-40B4-BE49-F238E27FC236}">
                        <a16:creationId xmlns:a16="http://schemas.microsoft.com/office/drawing/2014/main" id="{57B100C8-1E99-8E41-9B70-C365D3ED0E06}"/>
                      </a:ext>
                    </a:extLst>
                  </p:cNvPr>
                  <p:cNvSpPr/>
                  <p:nvPr/>
                </p:nvSpPr>
                <p:spPr>
                  <a:xfrm>
                    <a:off x="7150471" y="5187393"/>
                    <a:ext cx="470868" cy="470868"/>
                  </a:xfrm>
                  <a:prstGeom prst="ellipse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66" name="Group 65">
                  <a:extLst>
                    <a:ext uri="{FF2B5EF4-FFF2-40B4-BE49-F238E27FC236}">
                      <a16:creationId xmlns:a16="http://schemas.microsoft.com/office/drawing/2014/main" id="{5F65F1CE-B4A9-0B4C-8E85-B923C38C2837}"/>
                    </a:ext>
                  </a:extLst>
                </p:cNvPr>
                <p:cNvGrpSpPr/>
                <p:nvPr/>
              </p:nvGrpSpPr>
              <p:grpSpPr>
                <a:xfrm>
                  <a:off x="9887211" y="1984095"/>
                  <a:ext cx="470868" cy="3657182"/>
                  <a:chOff x="7150471" y="2001079"/>
                  <a:chExt cx="470868" cy="3657182"/>
                </a:xfrm>
              </p:grpSpPr>
              <p:sp>
                <p:nvSpPr>
                  <p:cNvPr id="67" name="Oval 66">
                    <a:extLst>
                      <a:ext uri="{FF2B5EF4-FFF2-40B4-BE49-F238E27FC236}">
                        <a16:creationId xmlns:a16="http://schemas.microsoft.com/office/drawing/2014/main" id="{55B74C67-52E3-BE4D-A48D-B0F100022100}"/>
                      </a:ext>
                    </a:extLst>
                  </p:cNvPr>
                  <p:cNvSpPr/>
                  <p:nvPr/>
                </p:nvSpPr>
                <p:spPr>
                  <a:xfrm>
                    <a:off x="7150471" y="2001079"/>
                    <a:ext cx="470868" cy="470868"/>
                  </a:xfrm>
                  <a:prstGeom prst="ellips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8" name="Oval 67">
                    <a:extLst>
                      <a:ext uri="{FF2B5EF4-FFF2-40B4-BE49-F238E27FC236}">
                        <a16:creationId xmlns:a16="http://schemas.microsoft.com/office/drawing/2014/main" id="{A250207B-B787-F64E-9DC1-97E70320EC00}"/>
                      </a:ext>
                    </a:extLst>
                  </p:cNvPr>
                  <p:cNvSpPr/>
                  <p:nvPr/>
                </p:nvSpPr>
                <p:spPr>
                  <a:xfrm>
                    <a:off x="7150471" y="2638342"/>
                    <a:ext cx="470868" cy="470868"/>
                  </a:xfrm>
                  <a:prstGeom prst="ellipse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9" name="Oval 68">
                    <a:extLst>
                      <a:ext uri="{FF2B5EF4-FFF2-40B4-BE49-F238E27FC236}">
                        <a16:creationId xmlns:a16="http://schemas.microsoft.com/office/drawing/2014/main" id="{07C495FE-8991-5E4C-822B-74A48791EC00}"/>
                      </a:ext>
                    </a:extLst>
                  </p:cNvPr>
                  <p:cNvSpPr/>
                  <p:nvPr/>
                </p:nvSpPr>
                <p:spPr>
                  <a:xfrm>
                    <a:off x="7150471" y="3275605"/>
                    <a:ext cx="470868" cy="470868"/>
                  </a:xfrm>
                  <a:prstGeom prst="ellipse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0" name="Oval 69">
                    <a:extLst>
                      <a:ext uri="{FF2B5EF4-FFF2-40B4-BE49-F238E27FC236}">
                        <a16:creationId xmlns:a16="http://schemas.microsoft.com/office/drawing/2014/main" id="{29FC20BB-7717-4E41-AF16-67AC4D234BB9}"/>
                      </a:ext>
                    </a:extLst>
                  </p:cNvPr>
                  <p:cNvSpPr/>
                  <p:nvPr/>
                </p:nvSpPr>
                <p:spPr>
                  <a:xfrm>
                    <a:off x="7150471" y="3912868"/>
                    <a:ext cx="470868" cy="470868"/>
                  </a:xfrm>
                  <a:prstGeom prst="ellipse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1" name="Oval 70">
                    <a:extLst>
                      <a:ext uri="{FF2B5EF4-FFF2-40B4-BE49-F238E27FC236}">
                        <a16:creationId xmlns:a16="http://schemas.microsoft.com/office/drawing/2014/main" id="{A3772907-2826-584D-84EE-6D5B4A0C696E}"/>
                      </a:ext>
                    </a:extLst>
                  </p:cNvPr>
                  <p:cNvSpPr/>
                  <p:nvPr/>
                </p:nvSpPr>
                <p:spPr>
                  <a:xfrm>
                    <a:off x="7150471" y="4550131"/>
                    <a:ext cx="470868" cy="470868"/>
                  </a:xfrm>
                  <a:prstGeom prst="ellipse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2" name="Oval 71">
                    <a:extLst>
                      <a:ext uri="{FF2B5EF4-FFF2-40B4-BE49-F238E27FC236}">
                        <a16:creationId xmlns:a16="http://schemas.microsoft.com/office/drawing/2014/main" id="{30926ECB-06F7-A34D-B5F5-DD598D732689}"/>
                      </a:ext>
                    </a:extLst>
                  </p:cNvPr>
                  <p:cNvSpPr/>
                  <p:nvPr/>
                </p:nvSpPr>
                <p:spPr>
                  <a:xfrm>
                    <a:off x="7150471" y="5187393"/>
                    <a:ext cx="470868" cy="470868"/>
                  </a:xfrm>
                  <a:prstGeom prst="ellipse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73" name="Group 72">
                  <a:extLst>
                    <a:ext uri="{FF2B5EF4-FFF2-40B4-BE49-F238E27FC236}">
                      <a16:creationId xmlns:a16="http://schemas.microsoft.com/office/drawing/2014/main" id="{3C70E06D-87F7-0541-BC09-4FBDFE9DC508}"/>
                    </a:ext>
                  </a:extLst>
                </p:cNvPr>
                <p:cNvGrpSpPr/>
                <p:nvPr/>
              </p:nvGrpSpPr>
              <p:grpSpPr>
                <a:xfrm>
                  <a:off x="10571396" y="1984095"/>
                  <a:ext cx="470868" cy="3657182"/>
                  <a:chOff x="7150471" y="2001079"/>
                  <a:chExt cx="470868" cy="3657182"/>
                </a:xfrm>
              </p:grpSpPr>
              <p:sp>
                <p:nvSpPr>
                  <p:cNvPr id="74" name="Oval 73">
                    <a:extLst>
                      <a:ext uri="{FF2B5EF4-FFF2-40B4-BE49-F238E27FC236}">
                        <a16:creationId xmlns:a16="http://schemas.microsoft.com/office/drawing/2014/main" id="{F56C5D5F-C250-5A4B-8CBA-00021568884B}"/>
                      </a:ext>
                    </a:extLst>
                  </p:cNvPr>
                  <p:cNvSpPr/>
                  <p:nvPr/>
                </p:nvSpPr>
                <p:spPr>
                  <a:xfrm>
                    <a:off x="7150471" y="2001079"/>
                    <a:ext cx="470868" cy="470868"/>
                  </a:xfrm>
                  <a:prstGeom prst="ellipse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5" name="Oval 74">
                    <a:extLst>
                      <a:ext uri="{FF2B5EF4-FFF2-40B4-BE49-F238E27FC236}">
                        <a16:creationId xmlns:a16="http://schemas.microsoft.com/office/drawing/2014/main" id="{98EC5E17-656A-4744-9E44-783DD2222F69}"/>
                      </a:ext>
                    </a:extLst>
                  </p:cNvPr>
                  <p:cNvSpPr/>
                  <p:nvPr/>
                </p:nvSpPr>
                <p:spPr>
                  <a:xfrm>
                    <a:off x="7150471" y="2638342"/>
                    <a:ext cx="470868" cy="470868"/>
                  </a:xfrm>
                  <a:prstGeom prst="ellipse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6" name="Oval 75">
                    <a:extLst>
                      <a:ext uri="{FF2B5EF4-FFF2-40B4-BE49-F238E27FC236}">
                        <a16:creationId xmlns:a16="http://schemas.microsoft.com/office/drawing/2014/main" id="{4DB533C1-BCC6-9945-93B3-48E72F43210D}"/>
                      </a:ext>
                    </a:extLst>
                  </p:cNvPr>
                  <p:cNvSpPr/>
                  <p:nvPr/>
                </p:nvSpPr>
                <p:spPr>
                  <a:xfrm>
                    <a:off x="7150471" y="3275605"/>
                    <a:ext cx="470868" cy="470868"/>
                  </a:xfrm>
                  <a:prstGeom prst="ellipse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7" name="Oval 76">
                    <a:extLst>
                      <a:ext uri="{FF2B5EF4-FFF2-40B4-BE49-F238E27FC236}">
                        <a16:creationId xmlns:a16="http://schemas.microsoft.com/office/drawing/2014/main" id="{2BE85649-8CD6-BC4D-BCD3-1D438E9AFC9B}"/>
                      </a:ext>
                    </a:extLst>
                  </p:cNvPr>
                  <p:cNvSpPr/>
                  <p:nvPr/>
                </p:nvSpPr>
                <p:spPr>
                  <a:xfrm>
                    <a:off x="7150471" y="3912868"/>
                    <a:ext cx="470868" cy="470868"/>
                  </a:xfrm>
                  <a:prstGeom prst="ellipse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8" name="Oval 77">
                    <a:extLst>
                      <a:ext uri="{FF2B5EF4-FFF2-40B4-BE49-F238E27FC236}">
                        <a16:creationId xmlns:a16="http://schemas.microsoft.com/office/drawing/2014/main" id="{EA6F4609-92F8-EB40-9ACB-9F66301F106C}"/>
                      </a:ext>
                    </a:extLst>
                  </p:cNvPr>
                  <p:cNvSpPr/>
                  <p:nvPr/>
                </p:nvSpPr>
                <p:spPr>
                  <a:xfrm>
                    <a:off x="7150471" y="4550131"/>
                    <a:ext cx="470868" cy="470868"/>
                  </a:xfrm>
                  <a:prstGeom prst="ellipse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9" name="Oval 78">
                    <a:extLst>
                      <a:ext uri="{FF2B5EF4-FFF2-40B4-BE49-F238E27FC236}">
                        <a16:creationId xmlns:a16="http://schemas.microsoft.com/office/drawing/2014/main" id="{6AC6E271-E126-0648-A145-CE5E106C430E}"/>
                      </a:ext>
                    </a:extLst>
                  </p:cNvPr>
                  <p:cNvSpPr/>
                  <p:nvPr/>
                </p:nvSpPr>
                <p:spPr>
                  <a:xfrm>
                    <a:off x="7150471" y="5187393"/>
                    <a:ext cx="470868" cy="470868"/>
                  </a:xfrm>
                  <a:prstGeom prst="ellipse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</p:grpSp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E50F958B-45A6-684D-A448-9B51FFA2CAD6}"/>
                </a:ext>
              </a:extLst>
            </p:cNvPr>
            <p:cNvSpPr txBox="1"/>
            <p:nvPr/>
          </p:nvSpPr>
          <p:spPr>
            <a:xfrm>
              <a:off x="7385905" y="1366291"/>
              <a:ext cx="1669047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dirty="0"/>
                <a:t>Hidden Layer</a:t>
              </a:r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E813A0BC-D737-4545-9140-A12F5395AD75}"/>
              </a:ext>
            </a:extLst>
          </p:cNvPr>
          <p:cNvGrpSpPr/>
          <p:nvPr/>
        </p:nvGrpSpPr>
        <p:grpSpPr>
          <a:xfrm>
            <a:off x="7879156" y="3501554"/>
            <a:ext cx="2100039" cy="2534053"/>
            <a:chOff x="6301684" y="3898418"/>
            <a:chExt cx="2100039" cy="2534053"/>
          </a:xfrm>
        </p:grpSpPr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6F5D07D2-06B2-0A44-A80B-4C201A78BD40}"/>
                </a:ext>
              </a:extLst>
            </p:cNvPr>
            <p:cNvGrpSpPr/>
            <p:nvPr/>
          </p:nvGrpSpPr>
          <p:grpSpPr>
            <a:xfrm>
              <a:off x="6345886" y="4261898"/>
              <a:ext cx="2055837" cy="2170573"/>
              <a:chOff x="8670888" y="4366752"/>
              <a:chExt cx="2055837" cy="2170573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399E5F3E-4E34-6F44-8374-078DB09F6687}"/>
                  </a:ext>
                </a:extLst>
              </p:cNvPr>
              <p:cNvSpPr/>
              <p:nvPr/>
            </p:nvSpPr>
            <p:spPr>
              <a:xfrm>
                <a:off x="8670888" y="4366752"/>
                <a:ext cx="2055837" cy="2170573"/>
              </a:xfrm>
              <a:prstGeom prst="rect">
                <a:avLst/>
              </a:prstGeom>
              <a:solidFill>
                <a:schemeClr val="tx1"/>
              </a:solidFill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0F70643D-7A1A-2E46-A26C-9655EB372B80}"/>
                  </a:ext>
                </a:extLst>
              </p:cNvPr>
              <p:cNvGrpSpPr/>
              <p:nvPr/>
            </p:nvGrpSpPr>
            <p:grpSpPr>
              <a:xfrm>
                <a:off x="8689338" y="4442099"/>
                <a:ext cx="2037387" cy="2077029"/>
                <a:chOff x="3271038" y="5805328"/>
                <a:chExt cx="2037387" cy="2077029"/>
              </a:xfrm>
            </p:grpSpPr>
            <p:grpSp>
              <p:nvGrpSpPr>
                <p:cNvPr id="35" name="Group 34">
                  <a:extLst>
                    <a:ext uri="{FF2B5EF4-FFF2-40B4-BE49-F238E27FC236}">
                      <a16:creationId xmlns:a16="http://schemas.microsoft.com/office/drawing/2014/main" id="{FEB70F92-B2AA-8C4B-9072-63CC2104539D}"/>
                    </a:ext>
                  </a:extLst>
                </p:cNvPr>
                <p:cNvGrpSpPr/>
                <p:nvPr/>
              </p:nvGrpSpPr>
              <p:grpSpPr>
                <a:xfrm>
                  <a:off x="3271038" y="5805328"/>
                  <a:ext cx="2037387" cy="650553"/>
                  <a:chOff x="3260029" y="5805328"/>
                  <a:chExt cx="2037387" cy="650553"/>
                </a:xfrm>
              </p:grpSpPr>
              <p:sp>
                <p:nvSpPr>
                  <p:cNvPr id="34" name="Rectangle 33">
                    <a:extLst>
                      <a:ext uri="{FF2B5EF4-FFF2-40B4-BE49-F238E27FC236}">
                        <a16:creationId xmlns:a16="http://schemas.microsoft.com/office/drawing/2014/main" id="{6949D822-64FD-8741-A2A8-68E3A5AF7420}"/>
                      </a:ext>
                    </a:extLst>
                  </p:cNvPr>
                  <p:cNvSpPr/>
                  <p:nvPr/>
                </p:nvSpPr>
                <p:spPr>
                  <a:xfrm>
                    <a:off x="4646863" y="5805328"/>
                    <a:ext cx="650553" cy="650553"/>
                  </a:xfrm>
                  <a:prstGeom prst="rect">
                    <a:avLst/>
                  </a:prstGeom>
                  <a:solidFill>
                    <a:schemeClr val="tx1"/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1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3" name="Rectangle 92">
                    <a:extLst>
                      <a:ext uri="{FF2B5EF4-FFF2-40B4-BE49-F238E27FC236}">
                        <a16:creationId xmlns:a16="http://schemas.microsoft.com/office/drawing/2014/main" id="{A19C365B-1169-6D47-8C3A-9BC900AC174C}"/>
                      </a:ext>
                    </a:extLst>
                  </p:cNvPr>
                  <p:cNvSpPr/>
                  <p:nvPr/>
                </p:nvSpPr>
                <p:spPr>
                  <a:xfrm>
                    <a:off x="3953446" y="5805328"/>
                    <a:ext cx="650553" cy="650553"/>
                  </a:xfrm>
                  <a:prstGeom prst="rect">
                    <a:avLst/>
                  </a:prstGeom>
                  <a:solidFill>
                    <a:schemeClr val="bg1">
                      <a:lumMod val="75000"/>
                    </a:schemeClr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1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4" name="Rectangle 93">
                    <a:extLst>
                      <a:ext uri="{FF2B5EF4-FFF2-40B4-BE49-F238E27FC236}">
                        <a16:creationId xmlns:a16="http://schemas.microsoft.com/office/drawing/2014/main" id="{46EA9A6E-DD20-584C-A8A0-141E893E06BF}"/>
                      </a:ext>
                    </a:extLst>
                  </p:cNvPr>
                  <p:cNvSpPr/>
                  <p:nvPr/>
                </p:nvSpPr>
                <p:spPr>
                  <a:xfrm>
                    <a:off x="3260029" y="5805328"/>
                    <a:ext cx="650553" cy="650553"/>
                  </a:xfrm>
                  <a:prstGeom prst="rect">
                    <a:avLst/>
                  </a:prstGeom>
                  <a:solidFill>
                    <a:schemeClr val="tx1"/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1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95" name="Group 94">
                  <a:extLst>
                    <a:ext uri="{FF2B5EF4-FFF2-40B4-BE49-F238E27FC236}">
                      <a16:creationId xmlns:a16="http://schemas.microsoft.com/office/drawing/2014/main" id="{0CFC3DA8-4B70-864A-AFF2-A2A87DB3CFC5}"/>
                    </a:ext>
                  </a:extLst>
                </p:cNvPr>
                <p:cNvGrpSpPr/>
                <p:nvPr/>
              </p:nvGrpSpPr>
              <p:grpSpPr>
                <a:xfrm>
                  <a:off x="3271038" y="6518566"/>
                  <a:ext cx="2037387" cy="650553"/>
                  <a:chOff x="3260029" y="5805328"/>
                  <a:chExt cx="2037387" cy="650553"/>
                </a:xfrm>
              </p:grpSpPr>
              <p:sp>
                <p:nvSpPr>
                  <p:cNvPr id="96" name="Rectangle 95">
                    <a:extLst>
                      <a:ext uri="{FF2B5EF4-FFF2-40B4-BE49-F238E27FC236}">
                        <a16:creationId xmlns:a16="http://schemas.microsoft.com/office/drawing/2014/main" id="{0A4B6B69-8AAB-3947-923E-7AC388D80007}"/>
                      </a:ext>
                    </a:extLst>
                  </p:cNvPr>
                  <p:cNvSpPr/>
                  <p:nvPr/>
                </p:nvSpPr>
                <p:spPr>
                  <a:xfrm>
                    <a:off x="4646863" y="5805328"/>
                    <a:ext cx="650553" cy="650553"/>
                  </a:xfrm>
                  <a:prstGeom prst="rect">
                    <a:avLst/>
                  </a:prstGeom>
                  <a:solidFill>
                    <a:schemeClr val="bg1">
                      <a:lumMod val="50000"/>
                    </a:schemeClr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1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7" name="Rectangle 96">
                    <a:extLst>
                      <a:ext uri="{FF2B5EF4-FFF2-40B4-BE49-F238E27FC236}">
                        <a16:creationId xmlns:a16="http://schemas.microsoft.com/office/drawing/2014/main" id="{B463824F-D7F2-3848-A78C-020245CB3891}"/>
                      </a:ext>
                    </a:extLst>
                  </p:cNvPr>
                  <p:cNvSpPr/>
                  <p:nvPr/>
                </p:nvSpPr>
                <p:spPr>
                  <a:xfrm>
                    <a:off x="3953446" y="5805328"/>
                    <a:ext cx="650553" cy="650553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1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8" name="Rectangle 97">
                    <a:extLst>
                      <a:ext uri="{FF2B5EF4-FFF2-40B4-BE49-F238E27FC236}">
                        <a16:creationId xmlns:a16="http://schemas.microsoft.com/office/drawing/2014/main" id="{9AA3F697-4781-3744-AA0A-68884D1E3FED}"/>
                      </a:ext>
                    </a:extLst>
                  </p:cNvPr>
                  <p:cNvSpPr/>
                  <p:nvPr/>
                </p:nvSpPr>
                <p:spPr>
                  <a:xfrm>
                    <a:off x="3260029" y="5805328"/>
                    <a:ext cx="650553" cy="650553"/>
                  </a:xfrm>
                  <a:prstGeom prst="rect">
                    <a:avLst/>
                  </a:prstGeom>
                  <a:solidFill>
                    <a:schemeClr val="bg1">
                      <a:lumMod val="50000"/>
                    </a:schemeClr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1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99" name="Group 98">
                  <a:extLst>
                    <a:ext uri="{FF2B5EF4-FFF2-40B4-BE49-F238E27FC236}">
                      <a16:creationId xmlns:a16="http://schemas.microsoft.com/office/drawing/2014/main" id="{10D95CFE-1D5D-8249-8DD3-3C9D6D2B469B}"/>
                    </a:ext>
                  </a:extLst>
                </p:cNvPr>
                <p:cNvGrpSpPr/>
                <p:nvPr/>
              </p:nvGrpSpPr>
              <p:grpSpPr>
                <a:xfrm>
                  <a:off x="3271038" y="7231804"/>
                  <a:ext cx="2037387" cy="650553"/>
                  <a:chOff x="3260029" y="5805328"/>
                  <a:chExt cx="2037387" cy="650553"/>
                </a:xfrm>
              </p:grpSpPr>
              <p:sp>
                <p:nvSpPr>
                  <p:cNvPr id="100" name="Rectangle 99">
                    <a:extLst>
                      <a:ext uri="{FF2B5EF4-FFF2-40B4-BE49-F238E27FC236}">
                        <a16:creationId xmlns:a16="http://schemas.microsoft.com/office/drawing/2014/main" id="{B7AD66A0-99AF-354F-BE75-9D288113AC50}"/>
                      </a:ext>
                    </a:extLst>
                  </p:cNvPr>
                  <p:cNvSpPr/>
                  <p:nvPr/>
                </p:nvSpPr>
                <p:spPr>
                  <a:xfrm>
                    <a:off x="4646863" y="5805328"/>
                    <a:ext cx="650553" cy="650553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1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1" name="Rectangle 100">
                    <a:extLst>
                      <a:ext uri="{FF2B5EF4-FFF2-40B4-BE49-F238E27FC236}">
                        <a16:creationId xmlns:a16="http://schemas.microsoft.com/office/drawing/2014/main" id="{A3DC43B5-9E2E-6F41-B4E8-A7C9E9C5BD44}"/>
                      </a:ext>
                    </a:extLst>
                  </p:cNvPr>
                  <p:cNvSpPr/>
                  <p:nvPr/>
                </p:nvSpPr>
                <p:spPr>
                  <a:xfrm>
                    <a:off x="3953446" y="5805328"/>
                    <a:ext cx="650553" cy="650553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1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2" name="Rectangle 101">
                    <a:extLst>
                      <a:ext uri="{FF2B5EF4-FFF2-40B4-BE49-F238E27FC236}">
                        <a16:creationId xmlns:a16="http://schemas.microsoft.com/office/drawing/2014/main" id="{EC05AD1E-C94A-4646-A9A9-6788C971F698}"/>
                      </a:ext>
                    </a:extLst>
                  </p:cNvPr>
                  <p:cNvSpPr/>
                  <p:nvPr/>
                </p:nvSpPr>
                <p:spPr>
                  <a:xfrm>
                    <a:off x="3260029" y="5805328"/>
                    <a:ext cx="650553" cy="650553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1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</p:grp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44EC3D37-AFAC-1F49-BD51-2830B879C6F5}"/>
                </a:ext>
              </a:extLst>
            </p:cNvPr>
            <p:cNvSpPr txBox="1"/>
            <p:nvPr/>
          </p:nvSpPr>
          <p:spPr>
            <a:xfrm>
              <a:off x="6301684" y="3898418"/>
              <a:ext cx="1635384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dirty="0"/>
                <a:t>Filter Weights</a:t>
              </a:r>
            </a:p>
          </p:txBody>
        </p:sp>
      </p:grpSp>
      <p:sp>
        <p:nvSpPr>
          <p:cNvPr id="120" name="Oval 119">
            <a:extLst>
              <a:ext uri="{FF2B5EF4-FFF2-40B4-BE49-F238E27FC236}">
                <a16:creationId xmlns:a16="http://schemas.microsoft.com/office/drawing/2014/main" id="{79F70587-7DD3-0C46-ACE2-701318907BE7}"/>
              </a:ext>
            </a:extLst>
          </p:cNvPr>
          <p:cNvSpPr/>
          <p:nvPr/>
        </p:nvSpPr>
        <p:spPr>
          <a:xfrm>
            <a:off x="7155242" y="1984095"/>
            <a:ext cx="470868" cy="47086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755BB15A-E98A-9E49-915B-C4D23AEBBCF1}"/>
              </a:ext>
            </a:extLst>
          </p:cNvPr>
          <p:cNvGrpSpPr/>
          <p:nvPr/>
        </p:nvGrpSpPr>
        <p:grpSpPr>
          <a:xfrm>
            <a:off x="3527593" y="2207714"/>
            <a:ext cx="6359618" cy="1045426"/>
            <a:chOff x="1475038" y="2219529"/>
            <a:chExt cx="6359618" cy="1045426"/>
          </a:xfrm>
        </p:grpSpPr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31E95631-9233-AF45-900B-FA5B6B936664}"/>
                </a:ext>
              </a:extLst>
            </p:cNvPr>
            <p:cNvCxnSpPr/>
            <p:nvPr/>
          </p:nvCxnSpPr>
          <p:spPr>
            <a:xfrm flipV="1">
              <a:off x="1503104" y="2236513"/>
              <a:ext cx="6302332" cy="235434"/>
            </a:xfrm>
            <a:prstGeom prst="straightConnector1">
              <a:avLst/>
            </a:prstGeom>
            <a:ln w="9525" cap="flat" cmpd="sng" algn="ctr">
              <a:solidFill>
                <a:schemeClr val="bg2">
                  <a:lumMod val="75000"/>
                </a:schemeClr>
              </a:solidFill>
              <a:prstDash val="solid"/>
              <a:round/>
              <a:headEnd type="oval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ECC24801-9CF2-114D-AB71-47ACB6A933A7}"/>
                </a:ext>
              </a:extLst>
            </p:cNvPr>
            <p:cNvCxnSpPr>
              <a:cxnSpLocks/>
              <a:endCxn id="43" idx="2"/>
            </p:cNvCxnSpPr>
            <p:nvPr/>
          </p:nvCxnSpPr>
          <p:spPr>
            <a:xfrm flipV="1">
              <a:off x="2049943" y="2219529"/>
              <a:ext cx="5784713" cy="252418"/>
            </a:xfrm>
            <a:prstGeom prst="straightConnector1">
              <a:avLst/>
            </a:prstGeom>
            <a:ln w="9525" cap="flat" cmpd="sng" algn="ctr">
              <a:solidFill>
                <a:schemeClr val="bg2">
                  <a:lumMod val="75000"/>
                </a:schemeClr>
              </a:solidFill>
              <a:prstDash val="solid"/>
              <a:round/>
              <a:headEnd type="oval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8A288951-B90A-334F-80E4-83E64CEB5AB4}"/>
                </a:ext>
              </a:extLst>
            </p:cNvPr>
            <p:cNvCxnSpPr>
              <a:cxnSpLocks/>
              <a:endCxn id="43" idx="2"/>
            </p:cNvCxnSpPr>
            <p:nvPr/>
          </p:nvCxnSpPr>
          <p:spPr>
            <a:xfrm flipV="1">
              <a:off x="2804211" y="2219529"/>
              <a:ext cx="5030445" cy="252420"/>
            </a:xfrm>
            <a:prstGeom prst="straightConnector1">
              <a:avLst/>
            </a:prstGeom>
            <a:ln w="9525" cap="flat" cmpd="sng" algn="ctr">
              <a:solidFill>
                <a:schemeClr val="bg2">
                  <a:lumMod val="75000"/>
                </a:schemeClr>
              </a:solidFill>
              <a:prstDash val="solid"/>
              <a:round/>
              <a:headEnd type="oval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783079BD-F91C-814E-B9CA-05920BBC05E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03104" y="2219529"/>
              <a:ext cx="6315584" cy="613218"/>
            </a:xfrm>
            <a:prstGeom prst="straightConnector1">
              <a:avLst/>
            </a:prstGeom>
            <a:ln w="9525" cap="flat" cmpd="sng" algn="ctr">
              <a:solidFill>
                <a:schemeClr val="bg2">
                  <a:lumMod val="75000"/>
                </a:schemeClr>
              </a:solidFill>
              <a:prstDash val="solid"/>
              <a:round/>
              <a:headEnd type="oval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DE6959E7-7866-DE4B-803A-BB4FC4FD1D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49943" y="2219529"/>
              <a:ext cx="5768745" cy="613218"/>
            </a:xfrm>
            <a:prstGeom prst="straightConnector1">
              <a:avLst/>
            </a:prstGeom>
            <a:ln w="9525" cap="flat" cmpd="sng" algn="ctr">
              <a:solidFill>
                <a:schemeClr val="bg2">
                  <a:lumMod val="75000"/>
                </a:schemeClr>
              </a:solidFill>
              <a:prstDash val="solid"/>
              <a:round/>
              <a:headEnd type="oval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2DCA40DF-0A09-7C41-B56F-D2D5743B59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04211" y="2219529"/>
              <a:ext cx="5014477" cy="613218"/>
            </a:xfrm>
            <a:prstGeom prst="straightConnector1">
              <a:avLst/>
            </a:prstGeom>
            <a:ln w="9525" cap="flat" cmpd="sng" algn="ctr">
              <a:solidFill>
                <a:schemeClr val="bg2">
                  <a:lumMod val="75000"/>
                </a:schemeClr>
              </a:solidFill>
              <a:prstDash val="solid"/>
              <a:round/>
              <a:headEnd type="oval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0389292F-C70F-044D-8FE3-8C5ECE15BB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75038" y="2219529"/>
              <a:ext cx="6343650" cy="1045426"/>
            </a:xfrm>
            <a:prstGeom prst="straightConnector1">
              <a:avLst/>
            </a:prstGeom>
            <a:ln w="9525" cap="flat" cmpd="sng" algn="ctr">
              <a:solidFill>
                <a:schemeClr val="bg2">
                  <a:lumMod val="75000"/>
                </a:schemeClr>
              </a:solidFill>
              <a:prstDash val="solid"/>
              <a:round/>
              <a:headEnd type="oval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ECFC31BB-7E50-934F-9019-05ECF853A50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21877" y="2219529"/>
              <a:ext cx="5796811" cy="1045426"/>
            </a:xfrm>
            <a:prstGeom prst="straightConnector1">
              <a:avLst/>
            </a:prstGeom>
            <a:ln w="9525" cap="flat" cmpd="sng" algn="ctr">
              <a:solidFill>
                <a:schemeClr val="bg2">
                  <a:lumMod val="75000"/>
                </a:schemeClr>
              </a:solidFill>
              <a:prstDash val="solid"/>
              <a:round/>
              <a:headEnd type="oval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00C6937B-4AD0-774A-AD6C-3EEBBB17AB2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76145" y="2219529"/>
              <a:ext cx="5042543" cy="1045426"/>
            </a:xfrm>
            <a:prstGeom prst="straightConnector1">
              <a:avLst/>
            </a:prstGeom>
            <a:ln w="9525" cap="flat" cmpd="sng" algn="ctr">
              <a:solidFill>
                <a:schemeClr val="bg2">
                  <a:lumMod val="75000"/>
                </a:schemeClr>
              </a:solidFill>
              <a:prstDash val="solid"/>
              <a:round/>
              <a:headEnd type="oval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115" name="Title 1">
            <a:extLst>
              <a:ext uri="{FF2B5EF4-FFF2-40B4-BE49-F238E27FC236}">
                <a16:creationId xmlns:a16="http://schemas.microsoft.com/office/drawing/2014/main" id="{6CCE36CF-5072-354F-B83A-773432BE46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450" y="320675"/>
            <a:ext cx="10801350" cy="1325563"/>
          </a:xfrm>
        </p:spPr>
        <p:txBody>
          <a:bodyPr/>
          <a:lstStyle/>
          <a:p>
            <a:r>
              <a:rPr lang="en-US" dirty="0"/>
              <a:t>Convolutional Networks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DBBC539B-B14F-4945-BBB7-D33F95449FA8}"/>
              </a:ext>
            </a:extLst>
          </p:cNvPr>
          <p:cNvSpPr txBox="1"/>
          <p:nvPr/>
        </p:nvSpPr>
        <p:spPr>
          <a:xfrm>
            <a:off x="649894" y="1224488"/>
            <a:ext cx="2225289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High-level Intuition</a:t>
            </a:r>
          </a:p>
        </p:txBody>
      </p:sp>
    </p:spTree>
    <p:extLst>
      <p:ext uri="{BB962C8B-B14F-4D97-AF65-F5344CB8AC3E}">
        <p14:creationId xmlns:p14="http://schemas.microsoft.com/office/powerpoint/2010/main" val="30811523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B61F9-9BAD-7344-A967-403D7787BD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Networks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3F1C7D5-7853-9B47-B4EE-A90FDD6B6A4A}"/>
              </a:ext>
            </a:extLst>
          </p:cNvPr>
          <p:cNvSpPr/>
          <p:nvPr/>
        </p:nvSpPr>
        <p:spPr>
          <a:xfrm>
            <a:off x="478338" y="2226025"/>
            <a:ext cx="4226185" cy="336605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riangle 4">
            <a:extLst>
              <a:ext uri="{FF2B5EF4-FFF2-40B4-BE49-F238E27FC236}">
                <a16:creationId xmlns:a16="http://schemas.microsoft.com/office/drawing/2014/main" id="{605E6B0B-DE00-3A46-A98E-DD169708F0B7}"/>
              </a:ext>
            </a:extLst>
          </p:cNvPr>
          <p:cNvSpPr/>
          <p:nvPr/>
        </p:nvSpPr>
        <p:spPr>
          <a:xfrm>
            <a:off x="1060839" y="2491415"/>
            <a:ext cx="595684" cy="513521"/>
          </a:xfrm>
          <a:prstGeom prst="triangl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706EC2F-247E-7C4B-942C-E122F5CD9068}"/>
              </a:ext>
            </a:extLst>
          </p:cNvPr>
          <p:cNvSpPr txBox="1"/>
          <p:nvPr/>
        </p:nvSpPr>
        <p:spPr>
          <a:xfrm>
            <a:off x="602219" y="1856347"/>
            <a:ext cx="917239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Image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160C31-170E-E344-8B84-F66F9430B459}"/>
              </a:ext>
            </a:extLst>
          </p:cNvPr>
          <p:cNvSpPr txBox="1"/>
          <p:nvPr/>
        </p:nvSpPr>
        <p:spPr>
          <a:xfrm>
            <a:off x="4939579" y="1856347"/>
            <a:ext cx="688009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Filter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5ADB0B3-AA31-B748-B38D-0C30D2F52114}"/>
              </a:ext>
            </a:extLst>
          </p:cNvPr>
          <p:cNvSpPr txBox="1"/>
          <p:nvPr/>
        </p:nvSpPr>
        <p:spPr>
          <a:xfrm>
            <a:off x="6222384" y="3114484"/>
            <a:ext cx="1332416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Activation</a:t>
            </a:r>
          </a:p>
        </p:txBody>
      </p:sp>
      <p:sp>
        <p:nvSpPr>
          <p:cNvPr id="19" name="L-Shape 18">
            <a:extLst>
              <a:ext uri="{FF2B5EF4-FFF2-40B4-BE49-F238E27FC236}">
                <a16:creationId xmlns:a16="http://schemas.microsoft.com/office/drawing/2014/main" id="{FD08B844-22BA-9E46-8384-8E0512590A76}"/>
              </a:ext>
            </a:extLst>
          </p:cNvPr>
          <p:cNvSpPr/>
          <p:nvPr/>
        </p:nvSpPr>
        <p:spPr>
          <a:xfrm>
            <a:off x="2994993" y="3909051"/>
            <a:ext cx="795130" cy="782224"/>
          </a:xfrm>
          <a:prstGeom prst="corner">
            <a:avLst>
              <a:gd name="adj1" fmla="val 26282"/>
              <a:gd name="adj2" fmla="val 26282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881C5F9-7661-A842-95D9-53C449E3D407}"/>
              </a:ext>
            </a:extLst>
          </p:cNvPr>
          <p:cNvGrpSpPr/>
          <p:nvPr/>
        </p:nvGrpSpPr>
        <p:grpSpPr>
          <a:xfrm>
            <a:off x="6194598" y="3484162"/>
            <a:ext cx="3095200" cy="2465250"/>
            <a:chOff x="6952024" y="2650089"/>
            <a:chExt cx="4226185" cy="3366052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1780DC6-6B7A-6343-9DB5-3237BBD69F34}"/>
                </a:ext>
              </a:extLst>
            </p:cNvPr>
            <p:cNvSpPr/>
            <p:nvPr/>
          </p:nvSpPr>
          <p:spPr>
            <a:xfrm>
              <a:off x="6952024" y="2650089"/>
              <a:ext cx="4226185" cy="3366052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BA51C67A-5D46-EB4F-830E-54FBE7B942DF}"/>
                </a:ext>
              </a:extLst>
            </p:cNvPr>
            <p:cNvSpPr/>
            <p:nvPr/>
          </p:nvSpPr>
          <p:spPr>
            <a:xfrm>
              <a:off x="7491429" y="3002029"/>
              <a:ext cx="497677" cy="459296"/>
            </a:xfrm>
            <a:prstGeom prst="ellipse">
              <a:avLst/>
            </a:prstGeom>
            <a:gradFill flip="none" rotWithShape="1">
              <a:gsLst>
                <a:gs pos="15000">
                  <a:schemeClr val="accent3">
                    <a:lumMod val="5000"/>
                    <a:lumOff val="95000"/>
                  </a:schemeClr>
                </a:gs>
                <a:gs pos="82000">
                  <a:schemeClr val="tx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A772356B-1D83-454F-9CDA-A3E1C491AAA7}"/>
                </a:ext>
              </a:extLst>
            </p:cNvPr>
            <p:cNvSpPr/>
            <p:nvPr/>
          </p:nvSpPr>
          <p:spPr>
            <a:xfrm>
              <a:off x="9529069" y="4682616"/>
              <a:ext cx="476322" cy="817035"/>
            </a:xfrm>
            <a:prstGeom prst="ellipse">
              <a:avLst/>
            </a:prstGeom>
            <a:gradFill flip="none" rotWithShape="1">
              <a:gsLst>
                <a:gs pos="15000">
                  <a:schemeClr val="tx1">
                    <a:lumMod val="50000"/>
                    <a:lumOff val="50000"/>
                  </a:schemeClr>
                </a:gs>
                <a:gs pos="82000">
                  <a:schemeClr val="tx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71E40EB-D683-254C-B745-CF716AA7B5EF}"/>
                </a:ext>
              </a:extLst>
            </p:cNvPr>
            <p:cNvSpPr/>
            <p:nvPr/>
          </p:nvSpPr>
          <p:spPr>
            <a:xfrm rot="5400000">
              <a:off x="9874586" y="4706239"/>
              <a:ext cx="277537" cy="1309288"/>
            </a:xfrm>
            <a:prstGeom prst="ellipse">
              <a:avLst/>
            </a:prstGeom>
            <a:gradFill flip="none" rotWithShape="1">
              <a:gsLst>
                <a:gs pos="15000">
                  <a:schemeClr val="tx1">
                    <a:lumMod val="50000"/>
                    <a:lumOff val="50000"/>
                  </a:schemeClr>
                </a:gs>
                <a:gs pos="82000">
                  <a:schemeClr val="tx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CC02F3DC-6250-3E41-ADFB-98A7CB84F933}"/>
              </a:ext>
            </a:extLst>
          </p:cNvPr>
          <p:cNvSpPr txBox="1"/>
          <p:nvPr/>
        </p:nvSpPr>
        <p:spPr>
          <a:xfrm>
            <a:off x="9568256" y="4291357"/>
            <a:ext cx="663964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Max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B203256-A352-FB4F-8B1F-54F74BFE508A}"/>
              </a:ext>
            </a:extLst>
          </p:cNvPr>
          <p:cNvSpPr txBox="1"/>
          <p:nvPr/>
        </p:nvSpPr>
        <p:spPr>
          <a:xfrm>
            <a:off x="649894" y="1224488"/>
            <a:ext cx="2225289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High-level Intuition</a:t>
            </a:r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id="{1C71D47A-EDFC-5544-8E8B-D0466B23EB18}"/>
              </a:ext>
            </a:extLst>
          </p:cNvPr>
          <p:cNvSpPr/>
          <p:nvPr/>
        </p:nvSpPr>
        <p:spPr>
          <a:xfrm>
            <a:off x="5327061" y="4492456"/>
            <a:ext cx="318052" cy="455494"/>
          </a:xfrm>
          <a:prstGeom prst="rightArrow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2E9B90C9-F937-DE42-8D5B-F69A95B01788}"/>
              </a:ext>
            </a:extLst>
          </p:cNvPr>
          <p:cNvSpPr/>
          <p:nvPr/>
        </p:nvSpPr>
        <p:spPr>
          <a:xfrm>
            <a:off x="9741212" y="4637498"/>
            <a:ext cx="318052" cy="455494"/>
          </a:xfrm>
          <a:prstGeom prst="rightArrow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E41E840-2E0A-594E-A936-BFA401A9C175}"/>
              </a:ext>
            </a:extLst>
          </p:cNvPr>
          <p:cNvSpPr txBox="1"/>
          <p:nvPr/>
        </p:nvSpPr>
        <p:spPr>
          <a:xfrm>
            <a:off x="10563873" y="5626246"/>
            <a:ext cx="1048685" cy="6463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Triangle</a:t>
            </a:r>
          </a:p>
          <a:p>
            <a:r>
              <a:rPr lang="en-US" dirty="0"/>
              <a:t>Found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D2BB03D-F468-BA49-8215-EEA0B8D85100}"/>
              </a:ext>
            </a:extLst>
          </p:cNvPr>
          <p:cNvSpPr/>
          <p:nvPr/>
        </p:nvSpPr>
        <p:spPr>
          <a:xfrm>
            <a:off x="3392558" y="4300163"/>
            <a:ext cx="808381" cy="808381"/>
          </a:xfrm>
          <a:prstGeom prst="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872A5673-D6C8-4C4F-A5A3-BE33F3A854B9}"/>
              </a:ext>
            </a:extLst>
          </p:cNvPr>
          <p:cNvCxnSpPr>
            <a:cxnSpLocks/>
          </p:cNvCxnSpPr>
          <p:nvPr/>
        </p:nvCxnSpPr>
        <p:spPr>
          <a:xfrm flipV="1">
            <a:off x="3392558" y="2246936"/>
            <a:ext cx="1581623" cy="20362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4337540B-0B0F-D441-A850-CBF3FD2D3152}"/>
              </a:ext>
            </a:extLst>
          </p:cNvPr>
          <p:cNvCxnSpPr>
            <a:cxnSpLocks/>
          </p:cNvCxnSpPr>
          <p:nvPr/>
        </p:nvCxnSpPr>
        <p:spPr>
          <a:xfrm flipV="1">
            <a:off x="4187688" y="2216778"/>
            <a:ext cx="1622598" cy="20833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D5FE8AE9-95F1-5D4B-88EB-BB6EE5FCA20A}"/>
              </a:ext>
            </a:extLst>
          </p:cNvPr>
          <p:cNvCxnSpPr>
            <a:cxnSpLocks/>
          </p:cNvCxnSpPr>
          <p:nvPr/>
        </p:nvCxnSpPr>
        <p:spPr>
          <a:xfrm flipV="1">
            <a:off x="3390276" y="2958011"/>
            <a:ext cx="1608711" cy="21505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24644CA9-1B97-0140-87F7-54A86C61F17D}"/>
              </a:ext>
            </a:extLst>
          </p:cNvPr>
          <p:cNvCxnSpPr>
            <a:cxnSpLocks/>
          </p:cNvCxnSpPr>
          <p:nvPr/>
        </p:nvCxnSpPr>
        <p:spPr>
          <a:xfrm flipV="1">
            <a:off x="4187688" y="2958011"/>
            <a:ext cx="1609631" cy="21074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E7327FB3-91BC-0C4F-847E-FCC447D104EB}"/>
              </a:ext>
            </a:extLst>
          </p:cNvPr>
          <p:cNvSpPr txBox="1"/>
          <p:nvPr/>
        </p:nvSpPr>
        <p:spPr>
          <a:xfrm>
            <a:off x="5966201" y="2194030"/>
            <a:ext cx="2592376" cy="6463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Multiply Pixels by Filter</a:t>
            </a:r>
          </a:p>
          <a:p>
            <a:r>
              <a:rPr lang="en-US" dirty="0"/>
              <a:t>Take the sum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377A627-302C-F14C-AB4C-C5703E83044A}"/>
              </a:ext>
            </a:extLst>
          </p:cNvPr>
          <p:cNvGrpSpPr/>
          <p:nvPr/>
        </p:nvGrpSpPr>
        <p:grpSpPr>
          <a:xfrm>
            <a:off x="5000634" y="2226025"/>
            <a:ext cx="798241" cy="722739"/>
            <a:chOff x="7646504" y="4008287"/>
            <a:chExt cx="798241" cy="722739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A131049-A23C-2E48-B717-7E80A615BDBC}"/>
                </a:ext>
              </a:extLst>
            </p:cNvPr>
            <p:cNvSpPr/>
            <p:nvPr/>
          </p:nvSpPr>
          <p:spPr>
            <a:xfrm>
              <a:off x="7646504" y="4008287"/>
              <a:ext cx="798241" cy="722739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riangle 6">
              <a:extLst>
                <a:ext uri="{FF2B5EF4-FFF2-40B4-BE49-F238E27FC236}">
                  <a16:creationId xmlns:a16="http://schemas.microsoft.com/office/drawing/2014/main" id="{61D8BF87-5E4B-8E4C-9AB2-F787CE6249F3}"/>
                </a:ext>
              </a:extLst>
            </p:cNvPr>
            <p:cNvSpPr/>
            <p:nvPr/>
          </p:nvSpPr>
          <p:spPr>
            <a:xfrm>
              <a:off x="7746227" y="4076354"/>
              <a:ext cx="595684" cy="513521"/>
            </a:xfrm>
            <a:prstGeom prst="triangl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450B460-99E3-B647-8966-D77C97C33898}"/>
              </a:ext>
            </a:extLst>
          </p:cNvPr>
          <p:cNvGrpSpPr/>
          <p:nvPr/>
        </p:nvGrpSpPr>
        <p:grpSpPr>
          <a:xfrm>
            <a:off x="4999078" y="2226025"/>
            <a:ext cx="798241" cy="722739"/>
            <a:chOff x="7646504" y="4008287"/>
            <a:chExt cx="798241" cy="722739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55F6F8D-9B03-5D49-AC7C-D985E5F8FA0E}"/>
                </a:ext>
              </a:extLst>
            </p:cNvPr>
            <p:cNvSpPr/>
            <p:nvPr/>
          </p:nvSpPr>
          <p:spPr>
            <a:xfrm>
              <a:off x="7646504" y="4008287"/>
              <a:ext cx="798241" cy="722739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riangle 15">
              <a:extLst>
                <a:ext uri="{FF2B5EF4-FFF2-40B4-BE49-F238E27FC236}">
                  <a16:creationId xmlns:a16="http://schemas.microsoft.com/office/drawing/2014/main" id="{2D6EB891-D9BB-464D-9F4F-5B6A2B25F27F}"/>
                </a:ext>
              </a:extLst>
            </p:cNvPr>
            <p:cNvSpPr/>
            <p:nvPr/>
          </p:nvSpPr>
          <p:spPr>
            <a:xfrm>
              <a:off x="7746227" y="4076354"/>
              <a:ext cx="595684" cy="513521"/>
            </a:xfrm>
            <a:prstGeom prst="triangl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4F10E45A-5FE5-8548-AA08-7173A060A249}"/>
              </a:ext>
            </a:extLst>
          </p:cNvPr>
          <p:cNvSpPr txBox="1"/>
          <p:nvPr/>
        </p:nvSpPr>
        <p:spPr>
          <a:xfrm>
            <a:off x="10405176" y="4489281"/>
            <a:ext cx="1366080" cy="6463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Above </a:t>
            </a:r>
          </a:p>
          <a:p>
            <a:r>
              <a:rPr lang="en-US" dirty="0"/>
              <a:t>Threshold?</a:t>
            </a:r>
          </a:p>
        </p:txBody>
      </p:sp>
      <p:sp>
        <p:nvSpPr>
          <p:cNvPr id="51" name="Right Arrow 50">
            <a:extLst>
              <a:ext uri="{FF2B5EF4-FFF2-40B4-BE49-F238E27FC236}">
                <a16:creationId xmlns:a16="http://schemas.microsoft.com/office/drawing/2014/main" id="{2478513D-4866-FA4E-B9C7-0DFBF0F1C798}"/>
              </a:ext>
            </a:extLst>
          </p:cNvPr>
          <p:cNvSpPr/>
          <p:nvPr/>
        </p:nvSpPr>
        <p:spPr>
          <a:xfrm rot="5400000">
            <a:off x="10848594" y="5140131"/>
            <a:ext cx="318052" cy="455494"/>
          </a:xfrm>
          <a:prstGeom prst="rightArrow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DBA4907-9B5A-B74C-AAEA-3F806CF2AF8A}"/>
              </a:ext>
            </a:extLst>
          </p:cNvPr>
          <p:cNvSpPr txBox="1"/>
          <p:nvPr/>
        </p:nvSpPr>
        <p:spPr>
          <a:xfrm>
            <a:off x="809553" y="5989648"/>
            <a:ext cx="4131259" cy="52322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800" dirty="0"/>
              <a:t>We can learn the filter.</a:t>
            </a:r>
          </a:p>
        </p:txBody>
      </p:sp>
    </p:spTree>
    <p:extLst>
      <p:ext uri="{BB962C8B-B14F-4D97-AF65-F5344CB8AC3E}">
        <p14:creationId xmlns:p14="http://schemas.microsoft.com/office/powerpoint/2010/main" val="1120243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78 -0.00023 L -0.41237 0.00348 C -0.48034 0.01667 -0.46745 0.06598 -0.40794 0.07894 C -0.34844 0.09167 -0.11354 0.06783 -0.05469 0.08079 C 0.00417 0.09375 0.00403 0.14352 -0.05469 0.15625 C -0.11341 0.16875 -0.34857 0.14584 -0.4069 0.15625 C -0.46511 0.16644 -0.46341 0.20648 -0.40469 0.21806 C -0.34583 0.22963 -0.11159 0.21273 -0.05365 0.2257 C 0.0043 0.23866 0.00182 0.28357 -0.0569 0.29514 C -0.11563 0.30695 -0.34818 0.28334 -0.40586 0.29514 C -0.46328 0.30718 -0.46081 0.3544 -0.40261 0.36667 C -0.34427 0.37894 -0.11901 0.36297 -0.05586 0.36875 C 0.00742 0.37454 -0.00794 0.38797 -0.02318 0.40162 " pathEditMode="relative" ptsTypes="AAAAAAAAAAAAA">
                                      <p:cBhvr>
                                        <p:cTn id="6" dur="5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750"/>
                            </p:stCondLst>
                            <p:childTnLst>
                              <p:par>
                                <p:cTn id="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3" grpId="0"/>
      <p:bldP spid="25" grpId="0" animBg="1"/>
      <p:bldP spid="26" grpId="0" animBg="1"/>
      <p:bldP spid="27" grpId="0"/>
      <p:bldP spid="50" grpId="0"/>
      <p:bldP spid="5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993C32-516F-B74C-BA78-FCEAF15E31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395" y="579782"/>
            <a:ext cx="10801350" cy="1325563"/>
          </a:xfrm>
        </p:spPr>
        <p:txBody>
          <a:bodyPr/>
          <a:lstStyle/>
          <a:p>
            <a:r>
              <a:rPr lang="en-US" dirty="0"/>
              <a:t>Quick 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880032-EE44-DC46-87EC-2B29F48B15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270" y="2259826"/>
            <a:ext cx="5257800" cy="2581997"/>
          </a:xfrm>
        </p:spPr>
        <p:txBody>
          <a:bodyPr/>
          <a:lstStyle/>
          <a:p>
            <a:r>
              <a:rPr lang="en-US" dirty="0"/>
              <a:t>Please sign up to present</a:t>
            </a:r>
          </a:p>
          <a:p>
            <a:r>
              <a:rPr lang="en-US" dirty="0"/>
              <a:t>Complete reading questions before lecture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EB56ADC-E747-2E47-A693-B80279547E2A}"/>
              </a:ext>
            </a:extLst>
          </p:cNvPr>
          <p:cNvGrpSpPr/>
          <p:nvPr/>
        </p:nvGrpSpPr>
        <p:grpSpPr>
          <a:xfrm>
            <a:off x="5750070" y="2176505"/>
            <a:ext cx="6004649" cy="4016046"/>
            <a:chOff x="1656841" y="2423648"/>
            <a:chExt cx="6004649" cy="4016046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38238F0-D0F0-5F42-920C-E5328F09663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56841" y="2423648"/>
              <a:ext cx="6004649" cy="4016046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FF9D7385-E641-0E4B-BA5B-44C929EF1656}"/>
                </a:ext>
              </a:extLst>
            </p:cNvPr>
            <p:cNvSpPr/>
            <p:nvPr/>
          </p:nvSpPr>
          <p:spPr>
            <a:xfrm>
              <a:off x="3464404" y="4220916"/>
              <a:ext cx="1254583" cy="210755"/>
            </a:xfrm>
            <a:prstGeom prst="roundRect">
              <a:avLst/>
            </a:prstGeom>
            <a:noFill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98372668-3626-9B48-9152-B3B985C7677F}"/>
              </a:ext>
            </a:extLst>
          </p:cNvPr>
          <p:cNvSpPr/>
          <p:nvPr/>
        </p:nvSpPr>
        <p:spPr>
          <a:xfrm>
            <a:off x="6833950" y="1643735"/>
            <a:ext cx="405591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hlinkClick r:id="rId3"/>
              </a:rPr>
              <a:t>http://bit.ly/aisys-sp19</a:t>
            </a:r>
            <a:r>
              <a:rPr lang="en-US" sz="2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374580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E39CBD-1D21-A245-A7ED-CF5045481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LeNet</a:t>
            </a:r>
            <a:r>
              <a:rPr lang="en-US" dirty="0"/>
              <a:t> [1989]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508474-44C3-0E48-B93B-8C2979DF42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35526" y="267667"/>
            <a:ext cx="7447723" cy="6496050"/>
          </a:xfrm>
        </p:spPr>
        <p:txBody>
          <a:bodyPr/>
          <a:lstStyle/>
          <a:p>
            <a:r>
              <a:rPr lang="en-US" dirty="0"/>
              <a:t>Credited with introduced weight sharing equivalent to convolution.</a:t>
            </a:r>
          </a:p>
          <a:p>
            <a:r>
              <a:rPr lang="en-US" dirty="0"/>
              <a:t>High accuracy on digit recognition</a:t>
            </a:r>
          </a:p>
          <a:p>
            <a:pPr lvl="1"/>
            <a:r>
              <a:rPr lang="en-US" dirty="0"/>
              <a:t>An important problem for postal routing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Used backpropagation and stochastic gradient during training</a:t>
            </a:r>
          </a:p>
          <a:p>
            <a:r>
              <a:rPr lang="en-US" dirty="0"/>
              <a:t>Implemented on DSP for fast inference</a:t>
            </a:r>
          </a:p>
          <a:p>
            <a:pPr lvl="1"/>
            <a:r>
              <a:rPr lang="en-US" dirty="0"/>
              <a:t>30 digits per second on DSP</a:t>
            </a:r>
          </a:p>
          <a:p>
            <a:pPr lvl="2"/>
            <a:r>
              <a:rPr lang="en-US" dirty="0"/>
              <a:t>(10 to 12) for entire pipeline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6BF548-145A-DE4F-B979-7405D1C92D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0560" y="2364592"/>
            <a:ext cx="2956874" cy="181388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EE472C4-3FC0-F343-9367-CE7868CF83BF}"/>
              </a:ext>
            </a:extLst>
          </p:cNvPr>
          <p:cNvSpPr txBox="1"/>
          <p:nvPr/>
        </p:nvSpPr>
        <p:spPr>
          <a:xfrm>
            <a:off x="9511629" y="2592362"/>
            <a:ext cx="1842171" cy="92333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Predecessor to</a:t>
            </a:r>
          </a:p>
          <a:p>
            <a:r>
              <a:rPr lang="en-US" dirty="0"/>
              <a:t>MNIST Digits </a:t>
            </a:r>
          </a:p>
          <a:p>
            <a:r>
              <a:rPr lang="en-US" dirty="0"/>
              <a:t>Dataset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9EF948D-FAB4-DA44-8565-1237E54C90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751" y="1391240"/>
            <a:ext cx="41581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292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76D8EB-48B5-564E-B99B-B011D1ECF8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0" y="320675"/>
            <a:ext cx="3733800" cy="1325563"/>
          </a:xfrm>
        </p:spPr>
        <p:txBody>
          <a:bodyPr/>
          <a:lstStyle/>
          <a:p>
            <a:r>
              <a:rPr lang="en-US" dirty="0" err="1"/>
              <a:t>LeNet</a:t>
            </a:r>
            <a:r>
              <a:rPr lang="en-US" dirty="0"/>
              <a:t> Architecture</a:t>
            </a:r>
          </a:p>
        </p:txBody>
      </p:sp>
      <p:sp>
        <p:nvSpPr>
          <p:cNvPr id="6" name="Cube 5">
            <a:extLst>
              <a:ext uri="{FF2B5EF4-FFF2-40B4-BE49-F238E27FC236}">
                <a16:creationId xmlns:a16="http://schemas.microsoft.com/office/drawing/2014/main" id="{660F8FAB-60DB-D049-8421-1FA71CE603ED}"/>
              </a:ext>
            </a:extLst>
          </p:cNvPr>
          <p:cNvSpPr/>
          <p:nvPr/>
        </p:nvSpPr>
        <p:spPr>
          <a:xfrm>
            <a:off x="7620000" y="3287423"/>
            <a:ext cx="768626" cy="2014331"/>
          </a:xfrm>
          <a:prstGeom prst="cube">
            <a:avLst>
              <a:gd name="adj" fmla="val 89719"/>
            </a:avLst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9BD7B3-313D-C64F-B7ED-AA7D40489235}"/>
              </a:ext>
            </a:extLst>
          </p:cNvPr>
          <p:cNvSpPr txBox="1"/>
          <p:nvPr/>
        </p:nvSpPr>
        <p:spPr>
          <a:xfrm>
            <a:off x="7947480" y="4932422"/>
            <a:ext cx="441146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16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3D18BB6-1764-7444-A29B-0580C90902E9}"/>
              </a:ext>
            </a:extLst>
          </p:cNvPr>
          <p:cNvSpPr txBox="1"/>
          <p:nvPr/>
        </p:nvSpPr>
        <p:spPr>
          <a:xfrm>
            <a:off x="7180903" y="4448718"/>
            <a:ext cx="441146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16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AD5399-9E97-744E-8039-5459BF028B0F}"/>
              </a:ext>
            </a:extLst>
          </p:cNvPr>
          <p:cNvSpPr txBox="1"/>
          <p:nvPr/>
        </p:nvSpPr>
        <p:spPr>
          <a:xfrm>
            <a:off x="7470834" y="5301754"/>
            <a:ext cx="312906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5E9CC8-DF13-5F4F-8A3E-0AA1CA02C193}"/>
              </a:ext>
            </a:extLst>
          </p:cNvPr>
          <p:cNvSpPr txBox="1"/>
          <p:nvPr/>
        </p:nvSpPr>
        <p:spPr>
          <a:xfrm rot="18965588">
            <a:off x="7047481" y="3267993"/>
            <a:ext cx="1552028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Input Image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265915A-CAEE-B743-B615-4AE757EE2F00}"/>
              </a:ext>
            </a:extLst>
          </p:cNvPr>
          <p:cNvSpPr txBox="1"/>
          <p:nvPr/>
        </p:nvSpPr>
        <p:spPr>
          <a:xfrm>
            <a:off x="9495559" y="4755724"/>
            <a:ext cx="312906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8E17B3-3867-F949-A374-7A6A4ACA83BB}"/>
              </a:ext>
            </a:extLst>
          </p:cNvPr>
          <p:cNvSpPr txBox="1"/>
          <p:nvPr/>
        </p:nvSpPr>
        <p:spPr>
          <a:xfrm>
            <a:off x="8981281" y="4863603"/>
            <a:ext cx="441146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12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F5FED71-FE22-654E-9847-13D3BAEB9CC4}"/>
              </a:ext>
            </a:extLst>
          </p:cNvPr>
          <p:cNvSpPr txBox="1"/>
          <p:nvPr/>
        </p:nvSpPr>
        <p:spPr>
          <a:xfrm>
            <a:off x="9661540" y="4264052"/>
            <a:ext cx="312906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29" name="Cube 28">
            <a:extLst>
              <a:ext uri="{FF2B5EF4-FFF2-40B4-BE49-F238E27FC236}">
                <a16:creationId xmlns:a16="http://schemas.microsoft.com/office/drawing/2014/main" id="{218F5C37-FD24-9E48-A8E7-F92EE945D44D}"/>
              </a:ext>
            </a:extLst>
          </p:cNvPr>
          <p:cNvSpPr/>
          <p:nvPr/>
        </p:nvSpPr>
        <p:spPr>
          <a:xfrm>
            <a:off x="10412765" y="4352072"/>
            <a:ext cx="869920" cy="422195"/>
          </a:xfrm>
          <a:prstGeom prst="cube">
            <a:avLst>
              <a:gd name="adj" fmla="val 35830"/>
            </a:avLst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74155D4-1E67-EB44-8139-8336795208A6}"/>
              </a:ext>
            </a:extLst>
          </p:cNvPr>
          <p:cNvSpPr txBox="1"/>
          <p:nvPr/>
        </p:nvSpPr>
        <p:spPr>
          <a:xfrm>
            <a:off x="10541056" y="4752669"/>
            <a:ext cx="441146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12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8088AE0-00AA-5A49-8F12-68617EE5BCD9}"/>
              </a:ext>
            </a:extLst>
          </p:cNvPr>
          <p:cNvSpPr txBox="1"/>
          <p:nvPr/>
        </p:nvSpPr>
        <p:spPr>
          <a:xfrm>
            <a:off x="11120021" y="4650853"/>
            <a:ext cx="312906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42BED6E-6C7A-7241-8154-F1E6ADD040AF}"/>
              </a:ext>
            </a:extLst>
          </p:cNvPr>
          <p:cNvSpPr txBox="1"/>
          <p:nvPr/>
        </p:nvSpPr>
        <p:spPr>
          <a:xfrm>
            <a:off x="11215297" y="4315045"/>
            <a:ext cx="312906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7A34B83A-8B42-E142-A933-70A770D90F46}"/>
              </a:ext>
            </a:extLst>
          </p:cNvPr>
          <p:cNvGrpSpPr/>
          <p:nvPr/>
        </p:nvGrpSpPr>
        <p:grpSpPr>
          <a:xfrm>
            <a:off x="7819218" y="4450582"/>
            <a:ext cx="1455054" cy="425533"/>
            <a:chOff x="7819218" y="4105142"/>
            <a:chExt cx="1455054" cy="425533"/>
          </a:xfrm>
        </p:grpSpPr>
        <p:sp>
          <p:nvSpPr>
            <p:cNvPr id="15" name="Cube 14">
              <a:extLst>
                <a:ext uri="{FF2B5EF4-FFF2-40B4-BE49-F238E27FC236}">
                  <a16:creationId xmlns:a16="http://schemas.microsoft.com/office/drawing/2014/main" id="{5A42CD50-3B0B-CC49-934B-56A125B27CD9}"/>
                </a:ext>
              </a:extLst>
            </p:cNvPr>
            <p:cNvSpPr/>
            <p:nvPr/>
          </p:nvSpPr>
          <p:spPr>
            <a:xfrm>
              <a:off x="7819218" y="4105142"/>
              <a:ext cx="159164" cy="425533"/>
            </a:xfrm>
            <a:prstGeom prst="cube">
              <a:avLst>
                <a:gd name="adj" fmla="val 89719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D51962B9-C455-7D4E-836A-3014CCC8B2E0}"/>
                </a:ext>
              </a:extLst>
            </p:cNvPr>
            <p:cNvCxnSpPr>
              <a:cxnSpLocks/>
              <a:stCxn id="15" idx="1"/>
              <a:endCxn id="16" idx="2"/>
            </p:cNvCxnSpPr>
            <p:nvPr/>
          </p:nvCxnSpPr>
          <p:spPr>
            <a:xfrm flipV="1">
              <a:off x="7827400" y="4219468"/>
              <a:ext cx="1401153" cy="28474"/>
            </a:xfrm>
            <a:prstGeom prst="line">
              <a:avLst/>
            </a:prstGeom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04132C33-E8A1-4242-884C-3DD89F93EF70}"/>
                </a:ext>
              </a:extLst>
            </p:cNvPr>
            <p:cNvCxnSpPr>
              <a:cxnSpLocks/>
              <a:stCxn id="15" idx="0"/>
              <a:endCxn id="16" idx="2"/>
            </p:cNvCxnSpPr>
            <p:nvPr/>
          </p:nvCxnSpPr>
          <p:spPr>
            <a:xfrm>
              <a:off x="7970200" y="4105142"/>
              <a:ext cx="1258353" cy="114326"/>
            </a:xfrm>
            <a:prstGeom prst="line">
              <a:avLst/>
            </a:prstGeom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9F66FE24-D4CB-9946-B989-DF1E10F0970E}"/>
                </a:ext>
              </a:extLst>
            </p:cNvPr>
            <p:cNvCxnSpPr>
              <a:cxnSpLocks/>
              <a:stCxn id="15" idx="3"/>
              <a:endCxn id="16" idx="2"/>
            </p:cNvCxnSpPr>
            <p:nvPr/>
          </p:nvCxnSpPr>
          <p:spPr>
            <a:xfrm flipV="1">
              <a:off x="7827400" y="4219468"/>
              <a:ext cx="1401153" cy="311207"/>
            </a:xfrm>
            <a:prstGeom prst="line">
              <a:avLst/>
            </a:prstGeom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CD03EA4E-049F-9349-9FCD-758E824C9881}"/>
                </a:ext>
              </a:extLst>
            </p:cNvPr>
            <p:cNvCxnSpPr>
              <a:cxnSpLocks/>
              <a:endCxn id="16" idx="2"/>
            </p:cNvCxnSpPr>
            <p:nvPr/>
          </p:nvCxnSpPr>
          <p:spPr>
            <a:xfrm flipV="1">
              <a:off x="7977701" y="4219468"/>
              <a:ext cx="1250852" cy="187761"/>
            </a:xfrm>
            <a:prstGeom prst="line">
              <a:avLst/>
            </a:prstGeom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95E68790-9DAE-5A43-9B51-031A1B2CB63D}"/>
                </a:ext>
              </a:extLst>
            </p:cNvPr>
            <p:cNvSpPr/>
            <p:nvPr/>
          </p:nvSpPr>
          <p:spPr>
            <a:xfrm>
              <a:off x="9228553" y="4196608"/>
              <a:ext cx="45719" cy="45719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F488D306-5427-624F-932C-513354DE78B5}"/>
              </a:ext>
            </a:extLst>
          </p:cNvPr>
          <p:cNvGrpSpPr/>
          <p:nvPr/>
        </p:nvGrpSpPr>
        <p:grpSpPr>
          <a:xfrm>
            <a:off x="8849103" y="4422475"/>
            <a:ext cx="2076945" cy="290069"/>
            <a:chOff x="8849103" y="4077035"/>
            <a:chExt cx="2076945" cy="290069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5C9F58EA-BBEB-9B4F-A383-001DBA234568}"/>
                </a:ext>
              </a:extLst>
            </p:cNvPr>
            <p:cNvSpPr/>
            <p:nvPr/>
          </p:nvSpPr>
          <p:spPr>
            <a:xfrm>
              <a:off x="10880329" y="4248842"/>
              <a:ext cx="45719" cy="45719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Cube 36">
              <a:extLst>
                <a:ext uri="{FF2B5EF4-FFF2-40B4-BE49-F238E27FC236}">
                  <a16:creationId xmlns:a16="http://schemas.microsoft.com/office/drawing/2014/main" id="{2A95B50A-2863-2147-94A5-6B0B37F508A7}"/>
                </a:ext>
              </a:extLst>
            </p:cNvPr>
            <p:cNvSpPr/>
            <p:nvPr/>
          </p:nvSpPr>
          <p:spPr>
            <a:xfrm>
              <a:off x="8849103" y="4077035"/>
              <a:ext cx="790836" cy="274761"/>
            </a:xfrm>
            <a:prstGeom prst="cube">
              <a:avLst>
                <a:gd name="adj" fmla="val 33047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D1858F8-522B-3C4D-AD7F-6817DA202469}"/>
                </a:ext>
              </a:extLst>
            </p:cNvPr>
            <p:cNvCxnSpPr>
              <a:cxnSpLocks/>
              <a:endCxn id="38" idx="2"/>
            </p:cNvCxnSpPr>
            <p:nvPr/>
          </p:nvCxnSpPr>
          <p:spPr>
            <a:xfrm>
              <a:off x="9517145" y="4148946"/>
              <a:ext cx="1363184" cy="122756"/>
            </a:xfrm>
            <a:prstGeom prst="line">
              <a:avLst/>
            </a:prstGeom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8611AF7-F3FC-AA45-B95B-736649C35442}"/>
                </a:ext>
              </a:extLst>
            </p:cNvPr>
            <p:cNvCxnSpPr>
              <a:cxnSpLocks/>
              <a:endCxn id="38" idx="2"/>
            </p:cNvCxnSpPr>
            <p:nvPr/>
          </p:nvCxnSpPr>
          <p:spPr>
            <a:xfrm>
              <a:off x="9621982" y="4080164"/>
              <a:ext cx="1258347" cy="191538"/>
            </a:xfrm>
            <a:prstGeom prst="line">
              <a:avLst/>
            </a:prstGeom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2642C237-57F6-A649-997A-B5417E494F4C}"/>
                </a:ext>
              </a:extLst>
            </p:cNvPr>
            <p:cNvCxnSpPr>
              <a:cxnSpLocks/>
              <a:endCxn id="38" idx="2"/>
            </p:cNvCxnSpPr>
            <p:nvPr/>
          </p:nvCxnSpPr>
          <p:spPr>
            <a:xfrm flipV="1">
              <a:off x="9517145" y="4271702"/>
              <a:ext cx="1363184" cy="95402"/>
            </a:xfrm>
            <a:prstGeom prst="line">
              <a:avLst/>
            </a:prstGeom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75F8E75D-95A2-F34B-A9BA-86AA6BEAE9FB}"/>
                </a:ext>
              </a:extLst>
            </p:cNvPr>
            <p:cNvCxnSpPr>
              <a:cxnSpLocks/>
              <a:endCxn id="38" idx="2"/>
            </p:cNvCxnSpPr>
            <p:nvPr/>
          </p:nvCxnSpPr>
          <p:spPr>
            <a:xfrm>
              <a:off x="9639939" y="4271702"/>
              <a:ext cx="1240390" cy="0"/>
            </a:xfrm>
            <a:prstGeom prst="line">
              <a:avLst/>
            </a:prstGeom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11" name="Cube 10">
            <a:extLst>
              <a:ext uri="{FF2B5EF4-FFF2-40B4-BE49-F238E27FC236}">
                <a16:creationId xmlns:a16="http://schemas.microsoft.com/office/drawing/2014/main" id="{C918EF4C-609D-1A4B-B493-17912869E688}"/>
              </a:ext>
            </a:extLst>
          </p:cNvPr>
          <p:cNvSpPr/>
          <p:nvPr/>
        </p:nvSpPr>
        <p:spPr>
          <a:xfrm>
            <a:off x="8810254" y="4123862"/>
            <a:ext cx="869920" cy="763908"/>
          </a:xfrm>
          <a:prstGeom prst="cube">
            <a:avLst>
              <a:gd name="adj" fmla="val 19998"/>
            </a:avLst>
          </a:prstGeom>
          <a:solidFill>
            <a:schemeClr val="accent1">
              <a:alpha val="55000"/>
            </a:schemeClr>
          </a:solidFill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B543EB2-8A27-BB4F-A334-ACDA57E767DC}"/>
              </a:ext>
            </a:extLst>
          </p:cNvPr>
          <p:cNvSpPr txBox="1"/>
          <p:nvPr/>
        </p:nvSpPr>
        <p:spPr>
          <a:xfrm>
            <a:off x="7376674" y="2383971"/>
            <a:ext cx="2073003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b="1" dirty="0"/>
              <a:t>Tensor Illustration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4FF1187-9DB2-9E41-A306-A7E4F7E54D73}"/>
              </a:ext>
            </a:extLst>
          </p:cNvPr>
          <p:cNvSpPr txBox="1"/>
          <p:nvPr/>
        </p:nvSpPr>
        <p:spPr>
          <a:xfrm>
            <a:off x="7702572" y="4247809"/>
            <a:ext cx="312906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1389F30-991A-2148-BFCC-6DC899912FB6}"/>
              </a:ext>
            </a:extLst>
          </p:cNvPr>
          <p:cNvSpPr txBox="1"/>
          <p:nvPr/>
        </p:nvSpPr>
        <p:spPr>
          <a:xfrm>
            <a:off x="7600650" y="4542048"/>
            <a:ext cx="312906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A6732BE-41C6-154F-B777-948151505C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567" y="320675"/>
            <a:ext cx="6712818" cy="6194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650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/>
      <p:bldP spid="9" grpId="0"/>
      <p:bldP spid="10" grpId="0"/>
      <p:bldP spid="12" grpId="0"/>
      <p:bldP spid="13" grpId="0"/>
      <p:bldP spid="14" grpId="0"/>
      <p:bldP spid="29" grpId="0" animBg="1"/>
      <p:bldP spid="31" grpId="0"/>
      <p:bldP spid="32" grpId="0"/>
      <p:bldP spid="11" grpId="0" animBg="1"/>
      <p:bldP spid="53" grpId="0"/>
      <p:bldP spid="54" grpId="0"/>
      <p:bldP spid="5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volutional Network Demo from 1993">
            <a:hlinkClick r:id="" action="ppaction://media"/>
            <a:extLst>
              <a:ext uri="{FF2B5EF4-FFF2-40B4-BE49-F238E27FC236}">
                <a16:creationId xmlns:a16="http://schemas.microsoft.com/office/drawing/2014/main" id="{80EB8F2D-D4CC-4B46-A142-9AC93D91924E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3041650" y="221"/>
            <a:ext cx="9150350" cy="68577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4508ED4-09E6-944C-9B6F-3E9F1ADF9D5A}"/>
              </a:ext>
            </a:extLst>
          </p:cNvPr>
          <p:cNvSpPr txBox="1"/>
          <p:nvPr/>
        </p:nvSpPr>
        <p:spPr>
          <a:xfrm>
            <a:off x="927100" y="1054100"/>
            <a:ext cx="2005677" cy="1200329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r"/>
            <a:r>
              <a:rPr lang="en-US" sz="2400" dirty="0">
                <a:solidFill>
                  <a:schemeClr val="bg1"/>
                </a:solidFill>
              </a:rPr>
              <a:t>Yann </a:t>
            </a:r>
            <a:r>
              <a:rPr lang="en-US" sz="2400" dirty="0" err="1">
                <a:solidFill>
                  <a:schemeClr val="bg1"/>
                </a:solidFill>
              </a:rPr>
              <a:t>LeCun</a:t>
            </a:r>
            <a:endParaRPr lang="en-US" sz="2400" dirty="0">
              <a:solidFill>
                <a:schemeClr val="bg1"/>
              </a:solidFill>
            </a:endParaRPr>
          </a:p>
          <a:p>
            <a:pPr algn="r"/>
            <a:r>
              <a:rPr lang="en-US" sz="2400" dirty="0">
                <a:solidFill>
                  <a:schemeClr val="bg1"/>
                </a:solidFill>
              </a:rPr>
              <a:t>1993 LeNet1</a:t>
            </a:r>
          </a:p>
          <a:p>
            <a:pPr algn="r"/>
            <a:r>
              <a:rPr lang="en-US" sz="2400" dirty="0">
                <a:solidFill>
                  <a:schemeClr val="bg1"/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609028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F2998F-06D8-AA49-8A22-422C6115DD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LeNet5 [1998]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43B953-2A21-6F4F-960B-69BF3C9D8D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178299"/>
            <a:ext cx="10515600" cy="2359025"/>
          </a:xfrm>
        </p:spPr>
        <p:txBody>
          <a:bodyPr>
            <a:normAutofit/>
          </a:bodyPr>
          <a:lstStyle/>
          <a:p>
            <a:r>
              <a:rPr lang="en-US" dirty="0"/>
              <a:t>Directly used convolution terminology </a:t>
            </a:r>
          </a:p>
          <a:p>
            <a:r>
              <a:rPr lang="en-US" dirty="0"/>
              <a:t>Major commercial success in check reading systems</a:t>
            </a:r>
          </a:p>
          <a:p>
            <a:pPr lvl="1"/>
            <a:r>
              <a:rPr lang="en-US" dirty="0"/>
              <a:t>reading between 10 and 20% of all the checks in the US in the early 2000s.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863C76-A327-BE4A-9E28-F0DA6E1CB7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5850" y="1562100"/>
            <a:ext cx="7811364" cy="21463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48C6571-1276-2E4C-AE09-2654ADA00319}"/>
              </a:ext>
            </a:extLst>
          </p:cNvPr>
          <p:cNvSpPr txBox="1"/>
          <p:nvPr/>
        </p:nvSpPr>
        <p:spPr>
          <a:xfrm>
            <a:off x="2857500" y="3059668"/>
            <a:ext cx="551754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5x5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9E4E48-3778-F443-8787-0D0667A96898}"/>
              </a:ext>
            </a:extLst>
          </p:cNvPr>
          <p:cNvSpPr txBox="1"/>
          <p:nvPr/>
        </p:nvSpPr>
        <p:spPr>
          <a:xfrm>
            <a:off x="4279900" y="2358271"/>
            <a:ext cx="551754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dirty="0"/>
              <a:t>2x2</a:t>
            </a:r>
          </a:p>
        </p:txBody>
      </p:sp>
    </p:spTree>
    <p:extLst>
      <p:ext uri="{BB962C8B-B14F-4D97-AF65-F5344CB8AC3E}">
        <p14:creationId xmlns:p14="http://schemas.microsoft.com/office/powerpoint/2010/main" val="3692111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AB275CC-EBAD-4245-8FDF-6B0EB2C52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Papers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C8818E0-E625-2443-B0DC-F25FC2B1C0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657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B4663B3-B02C-9C44-8C7E-0B1DCF6CA0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50900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dirty="0"/>
              <a:t>ImageNet Classification with Deep Convolutional Neural Networks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F43623A0-0EEB-664B-8773-EA8007C1B1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531294"/>
            <a:ext cx="9144000" cy="1655763"/>
          </a:xfrm>
        </p:spPr>
        <p:txBody>
          <a:bodyPr/>
          <a:lstStyle/>
          <a:p>
            <a:r>
              <a:rPr lang="en-US" dirty="0"/>
              <a:t>Alex </a:t>
            </a:r>
            <a:r>
              <a:rPr lang="en-US" dirty="0" err="1"/>
              <a:t>Krizhevsky</a:t>
            </a:r>
            <a:r>
              <a:rPr lang="en-US" dirty="0"/>
              <a:t>, </a:t>
            </a:r>
            <a:r>
              <a:rPr lang="en-US" dirty="0" err="1"/>
              <a:t>Illya</a:t>
            </a:r>
            <a:r>
              <a:rPr lang="en-US" dirty="0"/>
              <a:t> </a:t>
            </a:r>
            <a:r>
              <a:rPr lang="en-US" dirty="0" err="1"/>
              <a:t>Sutskever</a:t>
            </a:r>
            <a:r>
              <a:rPr lang="en-US" dirty="0"/>
              <a:t>, Geoffrey E. Hinton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6766310-1382-3E4A-BF5D-00AB48A37F1A}"/>
              </a:ext>
            </a:extLst>
          </p:cNvPr>
          <p:cNvSpPr/>
          <p:nvPr/>
        </p:nvSpPr>
        <p:spPr>
          <a:xfrm>
            <a:off x="1295400" y="4919008"/>
            <a:ext cx="99822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595959"/>
                </a:solidFill>
                <a:latin typeface="Arial" panose="020B0604020202020204" pitchFamily="34" charset="0"/>
              </a:rPr>
              <a:t>TL;DR;  This paper describe the deep convolutional architecture, training techniques, and system innovations that resulted in the winning entry for the ILSVRC-2012 Benchmark.  This model substantially outperformed the next best model that year.</a:t>
            </a:r>
            <a:endParaRPr lang="en-US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F733AF-8757-BD42-B857-988C749217F7}"/>
              </a:ext>
            </a:extLst>
          </p:cNvPr>
          <p:cNvSpPr txBox="1"/>
          <p:nvPr/>
        </p:nvSpPr>
        <p:spPr>
          <a:xfrm>
            <a:off x="4347507" y="4549676"/>
            <a:ext cx="3877985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Presented by Joseph E. Gonzalez</a:t>
            </a:r>
          </a:p>
        </p:txBody>
      </p:sp>
    </p:spTree>
    <p:extLst>
      <p:ext uri="{BB962C8B-B14F-4D97-AF65-F5344CB8AC3E}">
        <p14:creationId xmlns:p14="http://schemas.microsoft.com/office/powerpoint/2010/main" val="28513689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D9AD9-9034-654D-8819-53E779CB8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0" y="320675"/>
            <a:ext cx="10801350" cy="1325563"/>
          </a:xfrm>
        </p:spPr>
        <p:txBody>
          <a:bodyPr/>
          <a:lstStyle/>
          <a:p>
            <a:r>
              <a:rPr lang="en-US" dirty="0"/>
              <a:t>What is the problem being solved?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854101-C23C-9C4C-8611-B2354BC07E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0" y="1646239"/>
            <a:ext cx="6661150" cy="5122861"/>
          </a:xfrm>
        </p:spPr>
        <p:txBody>
          <a:bodyPr>
            <a:normAutofit/>
          </a:bodyPr>
          <a:lstStyle/>
          <a:p>
            <a:pPr marL="14287" indent="0">
              <a:buNone/>
            </a:pPr>
            <a:r>
              <a:rPr lang="en-US" dirty="0"/>
              <a:t>Image-Net </a:t>
            </a:r>
            <a:r>
              <a:rPr lang="en-US" b="1" dirty="0"/>
              <a:t>Benchmark</a:t>
            </a:r>
            <a:r>
              <a:rPr lang="en-US" dirty="0"/>
              <a:t> (ILSVRC-2012)</a:t>
            </a:r>
          </a:p>
          <a:p>
            <a:r>
              <a:rPr lang="en-US" dirty="0"/>
              <a:t>1.2M hand labeled (1000 classes) real-world images</a:t>
            </a:r>
          </a:p>
          <a:p>
            <a:pPr lvl="1"/>
            <a:r>
              <a:rPr lang="en-US" dirty="0"/>
              <a:t>Images have varying resolutions</a:t>
            </a:r>
          </a:p>
          <a:p>
            <a:r>
              <a:rPr lang="en-US" dirty="0"/>
              <a:t>Multiple tasks including </a:t>
            </a:r>
          </a:p>
          <a:p>
            <a:pPr lvl="1"/>
            <a:r>
              <a:rPr lang="en-US" b="1" dirty="0">
                <a:highlight>
                  <a:srgbClr val="FFFF00"/>
                </a:highlight>
              </a:rPr>
              <a:t>Classification </a:t>
            </a:r>
            <a:r>
              <a:rPr lang="en-US" dirty="0">
                <a:highlight>
                  <a:srgbClr val="FFFF00"/>
                </a:highlight>
              </a:rPr>
              <a:t>– algorithm may return 5 predictions per image </a:t>
            </a:r>
          </a:p>
          <a:p>
            <a:pPr lvl="1"/>
            <a:r>
              <a:rPr lang="en-US" b="1" dirty="0"/>
              <a:t>Classification with Localization </a:t>
            </a:r>
            <a:r>
              <a:rPr lang="en-US" dirty="0"/>
              <a:t>– Classification + a bounding box</a:t>
            </a:r>
          </a:p>
          <a:p>
            <a:pPr lvl="1"/>
            <a:r>
              <a:rPr lang="en-US" b="1" dirty="0"/>
              <a:t>Fine-Grained Classification;</a:t>
            </a:r>
            <a:r>
              <a:rPr lang="en-US" dirty="0"/>
              <a:t> – 100+ dog subcategories.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7407B9-C5BF-4B4E-9F96-1B4CC2A008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4608" y="1887538"/>
            <a:ext cx="4786092" cy="3751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713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6DD884-FACF-314E-82A2-198CB30E8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the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75525D-1521-D24C-BDFC-F38E4248BA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Is this an important problem?</a:t>
            </a:r>
          </a:p>
          <a:p>
            <a:pPr lvl="1"/>
            <a:r>
              <a:rPr lang="en-US" dirty="0"/>
              <a:t>Not directly, however the resulting models could be readily applied to a wide range of more specialized tasks.</a:t>
            </a:r>
          </a:p>
          <a:p>
            <a:r>
              <a:rPr lang="en-US" dirty="0"/>
              <a:t>Is this problem hard?</a:t>
            </a:r>
          </a:p>
          <a:p>
            <a:pPr lvl="1"/>
            <a:r>
              <a:rPr lang="en-US" dirty="0"/>
              <a:t>Yes! Humans often make mistakes. </a:t>
            </a:r>
          </a:p>
          <a:p>
            <a:pPr lvl="1"/>
            <a:r>
              <a:rPr lang="en-US" dirty="0"/>
              <a:t>Prediction accuracy on earlier related tasks was relatively low</a:t>
            </a:r>
          </a:p>
          <a:p>
            <a:r>
              <a:rPr lang="en-US" dirty="0"/>
              <a:t>Is this problem novel?</a:t>
            </a:r>
          </a:p>
          <a:p>
            <a:pPr lvl="1"/>
            <a:r>
              <a:rPr lang="en-US" dirty="0"/>
              <a:t>Yes! The ILSVRC had only been around for two years.</a:t>
            </a:r>
          </a:p>
        </p:txBody>
      </p:sp>
    </p:spTree>
    <p:extLst>
      <p:ext uri="{BB962C8B-B14F-4D97-AF65-F5344CB8AC3E}">
        <p14:creationId xmlns:p14="http://schemas.microsoft.com/office/powerpoint/2010/main" val="3974295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3D8AAC-3C20-944B-875D-DC6A510283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the metrics of success?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3F37A4-DD5B-AB48-B3B8-06DDB5FC48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46238"/>
            <a:ext cx="10515600" cy="4891087"/>
          </a:xfrm>
        </p:spPr>
        <p:txBody>
          <a:bodyPr>
            <a:normAutofit/>
          </a:bodyPr>
          <a:lstStyle/>
          <a:p>
            <a:r>
              <a:rPr lang="en-US" dirty="0"/>
              <a:t>Top-1 and top-5 </a:t>
            </a:r>
            <a:r>
              <a:rPr lang="en-US" b="1" dirty="0"/>
              <a:t>validation</a:t>
            </a:r>
            <a:r>
              <a:rPr lang="en-US" dirty="0"/>
              <a:t> and </a:t>
            </a:r>
            <a:r>
              <a:rPr lang="en-US" b="1" dirty="0"/>
              <a:t>test</a:t>
            </a:r>
            <a:r>
              <a:rPr lang="en-US" dirty="0"/>
              <a:t> accuracy</a:t>
            </a:r>
          </a:p>
          <a:p>
            <a:pPr lvl="1"/>
            <a:r>
              <a:rPr lang="en-US" dirty="0"/>
              <a:t>ILSVRC published 100,000 </a:t>
            </a:r>
            <a:r>
              <a:rPr lang="en-US" b="1" dirty="0"/>
              <a:t>test</a:t>
            </a:r>
            <a:r>
              <a:rPr lang="en-US" dirty="0"/>
              <a:t> images without labels and 50,000 </a:t>
            </a:r>
            <a:r>
              <a:rPr lang="en-US" b="1" dirty="0"/>
              <a:t>validation</a:t>
            </a:r>
            <a:r>
              <a:rPr lang="en-US" dirty="0"/>
              <a:t> images with labels</a:t>
            </a:r>
          </a:p>
          <a:p>
            <a:pPr lvl="1"/>
            <a:r>
              <a:rPr lang="en-US" dirty="0"/>
              <a:t>Top-5 Accuracy: model predict 5 possible categories </a:t>
            </a:r>
          </a:p>
          <a:p>
            <a:pPr lvl="2"/>
            <a:r>
              <a:rPr lang="en-US" dirty="0"/>
              <a:t>The model is correct if the human label matches any of the top 5</a:t>
            </a:r>
          </a:p>
          <a:p>
            <a:pPr lvl="1"/>
            <a:r>
              <a:rPr lang="en-US" dirty="0"/>
              <a:t>Top-1 Accuracy: model prediction must match human label</a:t>
            </a:r>
          </a:p>
          <a:p>
            <a:pPr lvl="2"/>
            <a:r>
              <a:rPr lang="en-US" dirty="0"/>
              <a:t>Human labels were occasionally wrong and multiple items in each image.</a:t>
            </a:r>
          </a:p>
          <a:p>
            <a:r>
              <a:rPr lang="en-US" dirty="0"/>
              <a:t>Test results reported at the end of the competition </a:t>
            </a:r>
          </a:p>
          <a:p>
            <a:pPr lvl="1"/>
            <a:r>
              <a:rPr lang="en-US" dirty="0"/>
              <a:t>Difficult to overfit.</a:t>
            </a:r>
          </a:p>
          <a:p>
            <a:r>
              <a:rPr lang="en-US" dirty="0"/>
              <a:t>Did not directly include computation time </a:t>
            </a:r>
          </a:p>
        </p:txBody>
      </p:sp>
    </p:spTree>
    <p:extLst>
      <p:ext uri="{BB962C8B-B14F-4D97-AF65-F5344CB8AC3E}">
        <p14:creationId xmlns:p14="http://schemas.microsoft.com/office/powerpoint/2010/main" val="3808814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032326-F988-D640-97B4-35B5A3C35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key innovation?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A34F84-DDD6-814C-B2D6-C273F4F621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Eliminated the use of engineered features</a:t>
            </a:r>
            <a:r>
              <a:rPr lang="en-US" dirty="0"/>
              <a:t> and achieved more than a 40% reduction in error compared to next best model (which used hand engineered features).</a:t>
            </a:r>
          </a:p>
          <a:p>
            <a:r>
              <a:rPr lang="en-US" dirty="0"/>
              <a:t>Combined innovations in</a:t>
            </a:r>
            <a:r>
              <a:rPr lang="en-US" b="1" dirty="0"/>
              <a:t> neural network architecture</a:t>
            </a:r>
            <a:r>
              <a:rPr lang="en-US" dirty="0"/>
              <a:t> with innovations in </a:t>
            </a:r>
            <a:r>
              <a:rPr lang="en-US" b="1" dirty="0"/>
              <a:t>hardware accelerated training</a:t>
            </a:r>
          </a:p>
          <a:p>
            <a:pPr lvl="1">
              <a:buFont typeface="+mj-lt"/>
              <a:buAutoNum type="arabicPeriod"/>
            </a:pPr>
            <a:r>
              <a:rPr lang="en-US" dirty="0"/>
              <a:t>Extensive use of </a:t>
            </a:r>
            <a:r>
              <a:rPr lang="en-US" dirty="0" err="1"/>
              <a:t>ReLU</a:t>
            </a:r>
            <a:r>
              <a:rPr lang="en-US" dirty="0"/>
              <a:t> non-linearities</a:t>
            </a:r>
          </a:p>
          <a:p>
            <a:pPr lvl="1">
              <a:buFont typeface="+mj-lt"/>
              <a:buAutoNum type="arabicPeriod"/>
            </a:pPr>
            <a:r>
              <a:rPr lang="en-US" dirty="0"/>
              <a:t>Training on Multiple GPUs</a:t>
            </a:r>
          </a:p>
          <a:p>
            <a:pPr lvl="1">
              <a:buFont typeface="+mj-lt"/>
              <a:buAutoNum type="arabicPeriod"/>
            </a:pPr>
            <a:r>
              <a:rPr lang="en-US" dirty="0"/>
              <a:t>Local Response Normalization</a:t>
            </a:r>
          </a:p>
          <a:p>
            <a:pPr lvl="1">
              <a:buFont typeface="+mj-lt"/>
              <a:buAutoNum type="arabicPeriod"/>
            </a:pPr>
            <a:r>
              <a:rPr lang="en-US" dirty="0"/>
              <a:t>Reduced Overfitting using data augmentation and dropout</a:t>
            </a:r>
          </a:p>
        </p:txBody>
      </p:sp>
    </p:spTree>
    <p:extLst>
      <p:ext uri="{BB962C8B-B14F-4D97-AF65-F5344CB8AC3E}">
        <p14:creationId xmlns:p14="http://schemas.microsoft.com/office/powerpoint/2010/main" val="550426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791672-A3FD-D443-8FB9-C834775BE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89ED5D-60B7-1B49-9D5B-5424266E99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7858"/>
            <a:ext cx="10515600" cy="5009467"/>
          </a:xfrm>
        </p:spPr>
        <p:txBody>
          <a:bodyPr>
            <a:normAutofit/>
          </a:bodyPr>
          <a:lstStyle/>
          <a:p>
            <a:r>
              <a:rPr lang="en-US" dirty="0"/>
              <a:t>Crash course in supervised learning</a:t>
            </a:r>
          </a:p>
          <a:p>
            <a:pPr lvl="1"/>
            <a:r>
              <a:rPr lang="en-US" dirty="0"/>
              <a:t>Loss Minimization and Function Approximators</a:t>
            </a:r>
          </a:p>
          <a:p>
            <a:pPr lvl="1"/>
            <a:r>
              <a:rPr lang="en-US" dirty="0"/>
              <a:t>Features Functions</a:t>
            </a:r>
          </a:p>
          <a:p>
            <a:r>
              <a:rPr lang="en-US" dirty="0"/>
              <a:t>Convolutional Networks</a:t>
            </a:r>
          </a:p>
          <a:p>
            <a:pPr lvl="1"/>
            <a:r>
              <a:rPr lang="en-US" dirty="0"/>
              <a:t>Intuition</a:t>
            </a:r>
          </a:p>
          <a:p>
            <a:pPr lvl="1"/>
            <a:r>
              <a:rPr lang="en-US" dirty="0" err="1"/>
              <a:t>LeNet</a:t>
            </a:r>
            <a:r>
              <a:rPr lang="en-US" dirty="0"/>
              <a:t> </a:t>
            </a:r>
          </a:p>
          <a:p>
            <a:r>
              <a:rPr lang="en-US" dirty="0"/>
              <a:t>Two Papers:</a:t>
            </a:r>
          </a:p>
          <a:p>
            <a:pPr lvl="1"/>
            <a:r>
              <a:rPr lang="en-US" dirty="0" err="1"/>
              <a:t>AlexNet</a:t>
            </a:r>
            <a:r>
              <a:rPr lang="en-US" dirty="0"/>
              <a:t> Paper: First Big Deep Learning ILSVRC Result</a:t>
            </a:r>
          </a:p>
          <a:p>
            <a:pPr lvl="1"/>
            <a:r>
              <a:rPr lang="en-US" dirty="0"/>
              <a:t>Inception v4: Latest Big Deep Learning ILSVRC Result</a:t>
            </a:r>
          </a:p>
        </p:txBody>
      </p:sp>
    </p:spTree>
    <p:extLst>
      <p:ext uri="{BB962C8B-B14F-4D97-AF65-F5344CB8AC3E}">
        <p14:creationId xmlns:p14="http://schemas.microsoft.com/office/powerpoint/2010/main" val="1715767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E013E-EA24-C043-90C2-6330607485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Actual </a:t>
            </a:r>
            <a:r>
              <a:rPr lang="en-US" dirty="0" err="1"/>
              <a:t>AlexNet</a:t>
            </a:r>
            <a:r>
              <a:rPr lang="en-US" dirty="0"/>
              <a:t>* Architecture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12CE40-FE97-3948-A162-E90E147204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450" y="1981200"/>
            <a:ext cx="10635142" cy="36766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5789433-1111-894E-9A5D-593CD528AB33}"/>
              </a:ext>
            </a:extLst>
          </p:cNvPr>
          <p:cNvSpPr txBox="1"/>
          <p:nvPr/>
        </p:nvSpPr>
        <p:spPr>
          <a:xfrm>
            <a:off x="838200" y="1276906"/>
            <a:ext cx="1882247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from the paper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6479A8-7534-664A-96D4-255894AFF5C5}"/>
              </a:ext>
            </a:extLst>
          </p:cNvPr>
          <p:cNvSpPr txBox="1"/>
          <p:nvPr/>
        </p:nvSpPr>
        <p:spPr>
          <a:xfrm>
            <a:off x="9385300" y="6488668"/>
            <a:ext cx="2706190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*Posthumously Named</a:t>
            </a:r>
          </a:p>
        </p:txBody>
      </p:sp>
    </p:spTree>
    <p:extLst>
      <p:ext uri="{BB962C8B-B14F-4D97-AF65-F5344CB8AC3E}">
        <p14:creationId xmlns:p14="http://schemas.microsoft.com/office/powerpoint/2010/main" val="18861620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E013E-EA24-C043-90C2-6330607485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AlexNet</a:t>
            </a:r>
            <a:r>
              <a:rPr lang="en-US" dirty="0"/>
              <a:t>* Architecture</a:t>
            </a:r>
            <a:br>
              <a:rPr lang="en-US" dirty="0"/>
            </a:br>
            <a:r>
              <a:rPr lang="en-US" sz="3200" dirty="0"/>
              <a:t>Without GPU Partitioning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F154D7-C9B1-F44B-BEF4-09CAF08BA58D}"/>
              </a:ext>
            </a:extLst>
          </p:cNvPr>
          <p:cNvSpPr txBox="1"/>
          <p:nvPr/>
        </p:nvSpPr>
        <p:spPr>
          <a:xfrm>
            <a:off x="9385300" y="6488668"/>
            <a:ext cx="2706190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*Posthumously Named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809D55-59CF-C348-B953-6BB43D4944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8400" y="2241550"/>
            <a:ext cx="10083800" cy="321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9383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E013E-EA24-C043-90C2-6330607485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AlexNet</a:t>
            </a:r>
            <a:r>
              <a:rPr lang="en-US" dirty="0"/>
              <a:t>* Architecture</a:t>
            </a:r>
            <a:br>
              <a:rPr lang="en-US" dirty="0"/>
            </a:br>
            <a:r>
              <a:rPr lang="en-US" sz="3200" dirty="0"/>
              <a:t>(Cleaner Presentation)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7899BF5-EBDE-3146-9B1D-715086C258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2689" y="1646238"/>
            <a:ext cx="7902222" cy="4445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8A6CF13-17A0-514A-9817-9AD0704E9654}"/>
              </a:ext>
            </a:extLst>
          </p:cNvPr>
          <p:cNvSpPr txBox="1"/>
          <p:nvPr/>
        </p:nvSpPr>
        <p:spPr>
          <a:xfrm>
            <a:off x="2322689" y="6537325"/>
            <a:ext cx="9775433" cy="276999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200" dirty="0"/>
              <a:t>Image from https://</a:t>
            </a:r>
            <a:r>
              <a:rPr lang="en-US" sz="1200" dirty="0" err="1"/>
              <a:t>neurohive.io</a:t>
            </a:r>
            <a:r>
              <a:rPr lang="en-US" sz="1200" dirty="0"/>
              <a:t>/</a:t>
            </a:r>
            <a:r>
              <a:rPr lang="en-US" sz="1200" dirty="0" err="1"/>
              <a:t>en</a:t>
            </a:r>
            <a:r>
              <a:rPr lang="en-US" sz="1200" dirty="0"/>
              <a:t>/popular-networks/alexnet-imagenet-classification-with-deep-convolutional-neural-networks/</a:t>
            </a:r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446590AF-4D45-1048-8B2A-121C21E4BA76}"/>
              </a:ext>
            </a:extLst>
          </p:cNvPr>
          <p:cNvSpPr/>
          <p:nvPr/>
        </p:nvSpPr>
        <p:spPr>
          <a:xfrm>
            <a:off x="5651500" y="1660456"/>
            <a:ext cx="1054100" cy="584775"/>
          </a:xfrm>
          <a:prstGeom prst="wedgeRoundRectCallout">
            <a:avLst>
              <a:gd name="adj1" fmla="val -34086"/>
              <a:gd name="adj2" fmla="val 79874"/>
              <a:gd name="adj3" fmla="val 16667"/>
            </a:avLst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Resp.</a:t>
            </a:r>
          </a:p>
          <a:p>
            <a:pPr algn="ctr"/>
            <a:r>
              <a:rPr lang="en-US" dirty="0"/>
              <a:t>Norm</a:t>
            </a:r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9E46BD4B-96C6-2344-AEE5-92DBF286D9D7}"/>
              </a:ext>
            </a:extLst>
          </p:cNvPr>
          <p:cNvSpPr/>
          <p:nvPr/>
        </p:nvSpPr>
        <p:spPr>
          <a:xfrm>
            <a:off x="8356600" y="1507550"/>
            <a:ext cx="1054100" cy="584775"/>
          </a:xfrm>
          <a:prstGeom prst="wedgeRoundRectCallout">
            <a:avLst>
              <a:gd name="adj1" fmla="val -34086"/>
              <a:gd name="adj2" fmla="val 79874"/>
              <a:gd name="adj3" fmla="val 16667"/>
            </a:avLst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Resp.</a:t>
            </a:r>
          </a:p>
          <a:p>
            <a:pPr algn="ctr"/>
            <a:r>
              <a:rPr lang="en-US" dirty="0"/>
              <a:t>Norm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4CCDD73-DD5D-1448-A6D7-DDDA80241D69}"/>
              </a:ext>
            </a:extLst>
          </p:cNvPr>
          <p:cNvCxnSpPr/>
          <p:nvPr/>
        </p:nvCxnSpPr>
        <p:spPr>
          <a:xfrm>
            <a:off x="4606376" y="2846328"/>
            <a:ext cx="481263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B438104-252B-3946-96E9-AFF6196D125D}"/>
              </a:ext>
            </a:extLst>
          </p:cNvPr>
          <p:cNvCxnSpPr>
            <a:cxnSpLocks/>
          </p:cNvCxnSpPr>
          <p:nvPr/>
        </p:nvCxnSpPr>
        <p:spPr>
          <a:xfrm>
            <a:off x="5087639" y="2846328"/>
            <a:ext cx="0" cy="48813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C690F6E-0ADE-9E4C-8D40-DDEA1C55DE20}"/>
              </a:ext>
            </a:extLst>
          </p:cNvPr>
          <p:cNvCxnSpPr>
            <a:cxnSpLocks/>
          </p:cNvCxnSpPr>
          <p:nvPr/>
        </p:nvCxnSpPr>
        <p:spPr>
          <a:xfrm>
            <a:off x="7459579" y="2689345"/>
            <a:ext cx="393032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7B50906-6808-7849-AC6D-CC05AF132393}"/>
              </a:ext>
            </a:extLst>
          </p:cNvPr>
          <p:cNvCxnSpPr>
            <a:cxnSpLocks/>
          </p:cNvCxnSpPr>
          <p:nvPr/>
        </p:nvCxnSpPr>
        <p:spPr>
          <a:xfrm>
            <a:off x="7852611" y="2689345"/>
            <a:ext cx="0" cy="37698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8097C16-4706-4148-98E5-C983A031E287}"/>
              </a:ext>
            </a:extLst>
          </p:cNvPr>
          <p:cNvCxnSpPr>
            <a:cxnSpLocks/>
          </p:cNvCxnSpPr>
          <p:nvPr/>
        </p:nvCxnSpPr>
        <p:spPr>
          <a:xfrm>
            <a:off x="6003185" y="2876121"/>
            <a:ext cx="393032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3197618-63C7-594E-8FFC-3D0E3FBC33D1}"/>
              </a:ext>
            </a:extLst>
          </p:cNvPr>
          <p:cNvCxnSpPr>
            <a:cxnSpLocks/>
          </p:cNvCxnSpPr>
          <p:nvPr/>
        </p:nvCxnSpPr>
        <p:spPr>
          <a:xfrm>
            <a:off x="6396217" y="2876121"/>
            <a:ext cx="0" cy="37698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6DB72A7-CEAD-074A-B9DE-56BE4AC63693}"/>
              </a:ext>
            </a:extLst>
          </p:cNvPr>
          <p:cNvGrpSpPr/>
          <p:nvPr/>
        </p:nvGrpSpPr>
        <p:grpSpPr>
          <a:xfrm>
            <a:off x="8877429" y="2970249"/>
            <a:ext cx="268446" cy="257488"/>
            <a:chOff x="8780761" y="2972374"/>
            <a:chExt cx="393032" cy="376989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53B0B1AD-395D-3848-9D34-9A533E079821}"/>
                </a:ext>
              </a:extLst>
            </p:cNvPr>
            <p:cNvCxnSpPr>
              <a:cxnSpLocks/>
            </p:cNvCxnSpPr>
            <p:nvPr/>
          </p:nvCxnSpPr>
          <p:spPr>
            <a:xfrm>
              <a:off x="8780761" y="2972374"/>
              <a:ext cx="393032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4F25FF3-EBF4-7D4E-B813-74683CA1EA18}"/>
                </a:ext>
              </a:extLst>
            </p:cNvPr>
            <p:cNvCxnSpPr>
              <a:cxnSpLocks/>
            </p:cNvCxnSpPr>
            <p:nvPr/>
          </p:nvCxnSpPr>
          <p:spPr>
            <a:xfrm>
              <a:off x="9173793" y="2972374"/>
              <a:ext cx="0" cy="376989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C5176CC-920F-A54C-8BA1-74B76C20D1EE}"/>
              </a:ext>
            </a:extLst>
          </p:cNvPr>
          <p:cNvGrpSpPr/>
          <p:nvPr/>
        </p:nvGrpSpPr>
        <p:grpSpPr>
          <a:xfrm>
            <a:off x="4502323" y="4701896"/>
            <a:ext cx="221856" cy="234080"/>
            <a:chOff x="8780761" y="2972374"/>
            <a:chExt cx="393032" cy="376989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6964ECF8-F33D-EA4C-8007-CB882597E5A0}"/>
                </a:ext>
              </a:extLst>
            </p:cNvPr>
            <p:cNvCxnSpPr>
              <a:cxnSpLocks/>
            </p:cNvCxnSpPr>
            <p:nvPr/>
          </p:nvCxnSpPr>
          <p:spPr>
            <a:xfrm>
              <a:off x="8780761" y="2972374"/>
              <a:ext cx="393032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B3AC2547-CF18-7E4B-97A7-8C8F6AB96A72}"/>
                </a:ext>
              </a:extLst>
            </p:cNvPr>
            <p:cNvCxnSpPr>
              <a:cxnSpLocks/>
            </p:cNvCxnSpPr>
            <p:nvPr/>
          </p:nvCxnSpPr>
          <p:spPr>
            <a:xfrm>
              <a:off x="9173793" y="2972374"/>
              <a:ext cx="0" cy="376989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96651B0-E8F2-DE4D-ACDA-892638A790C8}"/>
              </a:ext>
            </a:extLst>
          </p:cNvPr>
          <p:cNvGrpSpPr/>
          <p:nvPr/>
        </p:nvGrpSpPr>
        <p:grpSpPr>
          <a:xfrm>
            <a:off x="6096000" y="4612770"/>
            <a:ext cx="221856" cy="234080"/>
            <a:chOff x="8780761" y="2972374"/>
            <a:chExt cx="393032" cy="376989"/>
          </a:xfrm>
        </p:grpSpPr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6626C50-B1A6-E34E-8D43-2830F450C040}"/>
                </a:ext>
              </a:extLst>
            </p:cNvPr>
            <p:cNvCxnSpPr>
              <a:cxnSpLocks/>
            </p:cNvCxnSpPr>
            <p:nvPr/>
          </p:nvCxnSpPr>
          <p:spPr>
            <a:xfrm>
              <a:off x="8780761" y="2972374"/>
              <a:ext cx="393032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1C79985-228A-634B-A874-D58EF7DA035F}"/>
                </a:ext>
              </a:extLst>
            </p:cNvPr>
            <p:cNvCxnSpPr>
              <a:cxnSpLocks/>
            </p:cNvCxnSpPr>
            <p:nvPr/>
          </p:nvCxnSpPr>
          <p:spPr>
            <a:xfrm>
              <a:off x="9173793" y="2972374"/>
              <a:ext cx="0" cy="376989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DAE45987-5A52-2F49-A3CA-08D51C3CCCAA}"/>
              </a:ext>
            </a:extLst>
          </p:cNvPr>
          <p:cNvGrpSpPr/>
          <p:nvPr/>
        </p:nvGrpSpPr>
        <p:grpSpPr>
          <a:xfrm>
            <a:off x="7342250" y="4642550"/>
            <a:ext cx="125232" cy="132132"/>
            <a:chOff x="8780761" y="2972374"/>
            <a:chExt cx="393032" cy="376989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42D6DDF3-FF0B-514D-837C-4866DE70BA3E}"/>
                </a:ext>
              </a:extLst>
            </p:cNvPr>
            <p:cNvCxnSpPr>
              <a:cxnSpLocks/>
            </p:cNvCxnSpPr>
            <p:nvPr/>
          </p:nvCxnSpPr>
          <p:spPr>
            <a:xfrm>
              <a:off x="8780761" y="2972374"/>
              <a:ext cx="393032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C32A623F-8311-C741-B8DC-7E128A9A8752}"/>
                </a:ext>
              </a:extLst>
            </p:cNvPr>
            <p:cNvCxnSpPr>
              <a:cxnSpLocks/>
            </p:cNvCxnSpPr>
            <p:nvPr/>
          </p:nvCxnSpPr>
          <p:spPr>
            <a:xfrm>
              <a:off x="9173793" y="2972374"/>
              <a:ext cx="0" cy="376989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25A170C8-AF22-5445-89A5-B90246550B01}"/>
              </a:ext>
            </a:extLst>
          </p:cNvPr>
          <p:cNvSpPr txBox="1"/>
          <p:nvPr/>
        </p:nvSpPr>
        <p:spPr>
          <a:xfrm>
            <a:off x="588134" y="5944949"/>
            <a:ext cx="7067961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 err="1"/>
              <a:t>ReLU</a:t>
            </a:r>
            <a:r>
              <a:rPr lang="en-US" dirty="0"/>
              <a:t> Nonlinearities are applied after every conv and FC layer</a:t>
            </a:r>
          </a:p>
        </p:txBody>
      </p:sp>
    </p:spTree>
    <p:extLst>
      <p:ext uri="{BB962C8B-B14F-4D97-AF65-F5344CB8AC3E}">
        <p14:creationId xmlns:p14="http://schemas.microsoft.com/office/powerpoint/2010/main" val="1216319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61A9188-13DD-9148-88F4-15262D555F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2669" y="4548968"/>
            <a:ext cx="2889322" cy="195728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B59E9B0-58A2-584C-B1C7-074426E81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Rectified Linear Units (</a:t>
            </a:r>
            <a:r>
              <a:rPr lang="en-US" dirty="0" err="1"/>
              <a:t>ReLU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E78EEA-B289-BC41-9C20-196E60E4FA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6728" y="1392164"/>
            <a:ext cx="6690169" cy="4351339"/>
          </a:xfrm>
        </p:spPr>
        <p:txBody>
          <a:bodyPr>
            <a:normAutofit/>
          </a:bodyPr>
          <a:lstStyle/>
          <a:p>
            <a:r>
              <a:rPr lang="en-US" sz="2400" dirty="0"/>
              <a:t>Historically it was common to use 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Rectified Linear Units</a:t>
            </a:r>
          </a:p>
          <a:p>
            <a:pPr lvl="1"/>
            <a:r>
              <a:rPr lang="en-US" sz="2000" b="1" dirty="0"/>
              <a:t>Enable faster training </a:t>
            </a:r>
            <a:r>
              <a:rPr lang="en-US" sz="2000" dirty="0"/>
              <a:t>of</a:t>
            </a:r>
            <a:br>
              <a:rPr lang="en-US" sz="2000" dirty="0"/>
            </a:br>
            <a:r>
              <a:rPr lang="en-US" sz="2000" dirty="0"/>
              <a:t>deep networks.</a:t>
            </a:r>
            <a:endParaRPr lang="en-US" sz="2000" b="1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C613D9E-37D8-2E48-A155-8B3D6A3A9546}"/>
              </a:ext>
            </a:extLst>
          </p:cNvPr>
          <p:cNvGrpSpPr/>
          <p:nvPr/>
        </p:nvGrpSpPr>
        <p:grpSpPr>
          <a:xfrm>
            <a:off x="245271" y="1392164"/>
            <a:ext cx="4792717" cy="3085290"/>
            <a:chOff x="294290" y="3113903"/>
            <a:chExt cx="4792717" cy="3085290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E279623-34AF-2645-A6D4-E74A51542B4E}"/>
                </a:ext>
              </a:extLst>
            </p:cNvPr>
            <p:cNvSpPr/>
            <p:nvPr/>
          </p:nvSpPr>
          <p:spPr>
            <a:xfrm>
              <a:off x="294290" y="3428284"/>
              <a:ext cx="4792717" cy="277090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DEAC98FB-D5BE-E44C-9927-A0FA3152F078}"/>
                </a:ext>
              </a:extLst>
            </p:cNvPr>
            <p:cNvGrpSpPr/>
            <p:nvPr/>
          </p:nvGrpSpPr>
          <p:grpSpPr>
            <a:xfrm>
              <a:off x="400546" y="3538186"/>
              <a:ext cx="4512258" cy="2492918"/>
              <a:chOff x="301480" y="3495254"/>
              <a:chExt cx="5178673" cy="2861097"/>
            </a:xfrm>
          </p:grpSpPr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8865B92B-AF40-0446-8586-940F514BBD39}"/>
                  </a:ext>
                </a:extLst>
              </p:cNvPr>
              <p:cNvGrpSpPr/>
              <p:nvPr/>
            </p:nvGrpSpPr>
            <p:grpSpPr>
              <a:xfrm>
                <a:off x="301480" y="3495254"/>
                <a:ext cx="4178300" cy="2387600"/>
                <a:chOff x="1311140" y="3604439"/>
                <a:chExt cx="4178300" cy="2387600"/>
              </a:xfrm>
            </p:grpSpPr>
            <p:pic>
              <p:nvPicPr>
                <p:cNvPr id="9" name="Picture 8">
                  <a:extLst>
                    <a:ext uri="{FF2B5EF4-FFF2-40B4-BE49-F238E27FC236}">
                      <a16:creationId xmlns:a16="http://schemas.microsoft.com/office/drawing/2014/main" id="{FB8C4A75-96F4-E948-ADB2-E8F937BE0EC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11140" y="3604439"/>
                  <a:ext cx="4178300" cy="2387600"/>
                </a:xfrm>
                <a:prstGeom prst="rect">
                  <a:avLst/>
                </a:prstGeom>
              </p:spPr>
            </p:pic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46F33502-A3F6-2F41-A6A0-31EE4E2D98BB}"/>
                    </a:ext>
                  </a:extLst>
                </p:cNvPr>
                <p:cNvSpPr/>
                <p:nvPr/>
              </p:nvSpPr>
              <p:spPr>
                <a:xfrm>
                  <a:off x="4396154" y="4536831"/>
                  <a:ext cx="107184" cy="185894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6AECEA62-99F3-2246-902A-A5766044E04D}"/>
                    </a:ext>
                  </a:extLst>
                </p:cNvPr>
                <p:cNvSpPr/>
                <p:nvPr/>
              </p:nvSpPr>
              <p:spPr>
                <a:xfrm>
                  <a:off x="4116419" y="4798993"/>
                  <a:ext cx="107184" cy="20448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12" name="Picture 11">
                  <a:extLst>
                    <a:ext uri="{FF2B5EF4-FFF2-40B4-BE49-F238E27FC236}">
                      <a16:creationId xmlns:a16="http://schemas.microsoft.com/office/drawing/2014/main" id="{6E1FE785-8566-4346-BDE6-90A0D0F43A4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03566" y="4849177"/>
                  <a:ext cx="130141" cy="104113"/>
                </a:xfrm>
                <a:prstGeom prst="rect">
                  <a:avLst/>
                </a:prstGeom>
              </p:spPr>
            </p:pic>
            <p:pic>
              <p:nvPicPr>
                <p:cNvPr id="13" name="Picture 12">
                  <a:extLst>
                    <a:ext uri="{FF2B5EF4-FFF2-40B4-BE49-F238E27FC236}">
                      <a16:creationId xmlns:a16="http://schemas.microsoft.com/office/drawing/2014/main" id="{2B7376F7-8C62-E841-86E4-5F1F869FF99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373197" y="4580511"/>
                  <a:ext cx="130141" cy="104113"/>
                </a:xfrm>
                <a:prstGeom prst="rect">
                  <a:avLst/>
                </a:prstGeom>
              </p:spPr>
            </p:pic>
            <p:pic>
              <p:nvPicPr>
                <p:cNvPr id="14" name="Picture 13">
                  <a:extLst>
                    <a:ext uri="{FF2B5EF4-FFF2-40B4-BE49-F238E27FC236}">
                      <a16:creationId xmlns:a16="http://schemas.microsoft.com/office/drawing/2014/main" id="{4EB05E98-536B-FC4C-BECD-D00F913FED6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803601" y="5343221"/>
                  <a:ext cx="130141" cy="104113"/>
                </a:xfrm>
                <a:prstGeom prst="rect">
                  <a:avLst/>
                </a:prstGeom>
              </p:spPr>
            </p:pic>
          </p:grpSp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CAC4DA70-25B7-7F49-BF4C-11DFBCDBFF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985397" y="5597832"/>
                <a:ext cx="1097280" cy="699516"/>
              </a:xfrm>
              <a:prstGeom prst="rect">
                <a:avLst/>
              </a:prstGeom>
            </p:spPr>
          </p:pic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C3F3C20B-A7D3-5D49-A606-9FA8BA9F25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202386" y="5608306"/>
                <a:ext cx="1097280" cy="692658"/>
              </a:xfrm>
              <a:prstGeom prst="rect">
                <a:avLst/>
              </a:prstGeom>
            </p:spPr>
          </p:pic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BFDB4458-0907-1D41-8628-5AD34A1B76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299449" y="5554029"/>
                <a:ext cx="1097280" cy="743319"/>
              </a:xfrm>
              <a:prstGeom prst="rect">
                <a:avLst/>
              </a:prstGeom>
            </p:spPr>
          </p:pic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ED503EE3-919B-DC44-8F4E-DB628F3EE25A}"/>
                  </a:ext>
                </a:extLst>
              </p:cNvPr>
              <p:cNvSpPr/>
              <p:nvPr/>
            </p:nvSpPr>
            <p:spPr>
              <a:xfrm>
                <a:off x="1904478" y="4989758"/>
                <a:ext cx="3575675" cy="1366593"/>
              </a:xfrm>
              <a:custGeom>
                <a:avLst/>
                <a:gdLst>
                  <a:gd name="connsiteX0" fmla="*/ 1436189 w 3729424"/>
                  <a:gd name="connsiteY0" fmla="*/ 0 h 1366593"/>
                  <a:gd name="connsiteX1" fmla="*/ 2049829 w 3729424"/>
                  <a:gd name="connsiteY1" fmla="*/ 0 h 1366593"/>
                  <a:gd name="connsiteX2" fmla="*/ 2194342 w 3729424"/>
                  <a:gd name="connsiteY2" fmla="*/ 144513 h 1366593"/>
                  <a:gd name="connsiteX3" fmla="*/ 2194342 w 3729424"/>
                  <a:gd name="connsiteY3" fmla="*/ 493495 h 1366593"/>
                  <a:gd name="connsiteX4" fmla="*/ 3583905 w 3729424"/>
                  <a:gd name="connsiteY4" fmla="*/ 493495 h 1366593"/>
                  <a:gd name="connsiteX5" fmla="*/ 3729424 w 3729424"/>
                  <a:gd name="connsiteY5" fmla="*/ 639014 h 1366593"/>
                  <a:gd name="connsiteX6" fmla="*/ 3729424 w 3729424"/>
                  <a:gd name="connsiteY6" fmla="*/ 1221074 h 1366593"/>
                  <a:gd name="connsiteX7" fmla="*/ 3583905 w 3729424"/>
                  <a:gd name="connsiteY7" fmla="*/ 1366593 h 1366593"/>
                  <a:gd name="connsiteX8" fmla="*/ 145519 w 3729424"/>
                  <a:gd name="connsiteY8" fmla="*/ 1366593 h 1366593"/>
                  <a:gd name="connsiteX9" fmla="*/ 0 w 3729424"/>
                  <a:gd name="connsiteY9" fmla="*/ 1221074 h 1366593"/>
                  <a:gd name="connsiteX10" fmla="*/ 0 w 3729424"/>
                  <a:gd name="connsiteY10" fmla="*/ 639014 h 1366593"/>
                  <a:gd name="connsiteX11" fmla="*/ 145519 w 3729424"/>
                  <a:gd name="connsiteY11" fmla="*/ 493495 h 1366593"/>
                  <a:gd name="connsiteX12" fmla="*/ 1291676 w 3729424"/>
                  <a:gd name="connsiteY12" fmla="*/ 493495 h 1366593"/>
                  <a:gd name="connsiteX13" fmla="*/ 1291676 w 3729424"/>
                  <a:gd name="connsiteY13" fmla="*/ 144513 h 1366593"/>
                  <a:gd name="connsiteX14" fmla="*/ 1436189 w 3729424"/>
                  <a:gd name="connsiteY14" fmla="*/ 0 h 1366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729424" h="1366593">
                    <a:moveTo>
                      <a:pt x="1436189" y="0"/>
                    </a:moveTo>
                    <a:lnTo>
                      <a:pt x="2049829" y="0"/>
                    </a:lnTo>
                    <a:cubicBezTo>
                      <a:pt x="2129641" y="0"/>
                      <a:pt x="2194342" y="64701"/>
                      <a:pt x="2194342" y="144513"/>
                    </a:cubicBezTo>
                    <a:lnTo>
                      <a:pt x="2194342" y="493495"/>
                    </a:lnTo>
                    <a:lnTo>
                      <a:pt x="3583905" y="493495"/>
                    </a:lnTo>
                    <a:cubicBezTo>
                      <a:pt x="3664273" y="493495"/>
                      <a:pt x="3729424" y="558646"/>
                      <a:pt x="3729424" y="639014"/>
                    </a:cubicBezTo>
                    <a:lnTo>
                      <a:pt x="3729424" y="1221074"/>
                    </a:lnTo>
                    <a:cubicBezTo>
                      <a:pt x="3729424" y="1301442"/>
                      <a:pt x="3664273" y="1366593"/>
                      <a:pt x="3583905" y="1366593"/>
                    </a:cubicBezTo>
                    <a:lnTo>
                      <a:pt x="145519" y="1366593"/>
                    </a:lnTo>
                    <a:cubicBezTo>
                      <a:pt x="65151" y="1366593"/>
                      <a:pt x="0" y="1301442"/>
                      <a:pt x="0" y="1221074"/>
                    </a:cubicBezTo>
                    <a:lnTo>
                      <a:pt x="0" y="639014"/>
                    </a:lnTo>
                    <a:cubicBezTo>
                      <a:pt x="0" y="558646"/>
                      <a:pt x="65151" y="493495"/>
                      <a:pt x="145519" y="493495"/>
                    </a:cubicBezTo>
                    <a:lnTo>
                      <a:pt x="1291676" y="493495"/>
                    </a:lnTo>
                    <a:lnTo>
                      <a:pt x="1291676" y="144513"/>
                    </a:lnTo>
                    <a:cubicBezTo>
                      <a:pt x="1291676" y="64701"/>
                      <a:pt x="1356377" y="0"/>
                      <a:pt x="1436189" y="0"/>
                    </a:cubicBezTo>
                    <a:close/>
                  </a:path>
                </a:pathLst>
              </a:custGeom>
              <a:noFill/>
              <a:ln w="9525" cap="flat" cmpd="sng" algn="ctr">
                <a:solidFill>
                  <a:schemeClr val="accent5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5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A79EC33-CFE9-E84E-B497-8E31D9A73A03}"/>
                </a:ext>
              </a:extLst>
            </p:cNvPr>
            <p:cNvSpPr txBox="1"/>
            <p:nvPr/>
          </p:nvSpPr>
          <p:spPr>
            <a:xfrm>
              <a:off x="294290" y="3113903"/>
              <a:ext cx="873957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dirty="0"/>
                <a:t>Recall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0D3701AC-13CA-444A-B680-8CED83A8BE08}"/>
              </a:ext>
            </a:extLst>
          </p:cNvPr>
          <p:cNvGrpSpPr/>
          <p:nvPr/>
        </p:nvGrpSpPr>
        <p:grpSpPr>
          <a:xfrm>
            <a:off x="5736027" y="2243452"/>
            <a:ext cx="3019595" cy="1924992"/>
            <a:chOff x="5736027" y="2243452"/>
            <a:chExt cx="3019595" cy="192499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45D0D9A-95B7-5341-A1CC-2C089C3A5D5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736027" y="2243452"/>
              <a:ext cx="3019595" cy="1924992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5253528-8B2D-AC4C-93CF-75053B1113BC}"/>
                </a:ext>
              </a:extLst>
            </p:cNvPr>
            <p:cNvSpPr txBox="1"/>
            <p:nvPr/>
          </p:nvSpPr>
          <p:spPr>
            <a:xfrm>
              <a:off x="7396648" y="3615567"/>
              <a:ext cx="1074333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dirty="0"/>
                <a:t>Sigmoid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311E85FA-FAEF-C44B-AC47-BC172451B0C1}"/>
              </a:ext>
            </a:extLst>
          </p:cNvPr>
          <p:cNvGrpSpPr/>
          <p:nvPr/>
        </p:nvGrpSpPr>
        <p:grpSpPr>
          <a:xfrm>
            <a:off x="8640631" y="2096517"/>
            <a:ext cx="3321555" cy="2096731"/>
            <a:chOff x="8640631" y="2096517"/>
            <a:chExt cx="3321555" cy="209673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D6C4179-E0E5-8E48-B7ED-9497144733D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640631" y="2096517"/>
              <a:ext cx="3321555" cy="2096731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AB7F56B-AFF6-8D4E-811F-ECF359F90D7A}"/>
                </a:ext>
              </a:extLst>
            </p:cNvPr>
            <p:cNvSpPr txBox="1"/>
            <p:nvPr/>
          </p:nvSpPr>
          <p:spPr>
            <a:xfrm>
              <a:off x="8980377" y="2787479"/>
              <a:ext cx="702436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dirty="0"/>
                <a:t>tanh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6916B3EF-E987-0B43-AD16-F333BCFDAC6C}"/>
              </a:ext>
            </a:extLst>
          </p:cNvPr>
          <p:cNvGrpSpPr/>
          <p:nvPr/>
        </p:nvGrpSpPr>
        <p:grpSpPr>
          <a:xfrm>
            <a:off x="5708698" y="2076928"/>
            <a:ext cx="5836537" cy="2012191"/>
            <a:chOff x="5708698" y="2076928"/>
            <a:chExt cx="5836537" cy="2012191"/>
          </a:xfrm>
        </p:grpSpPr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A95F7DA0-D054-4A4E-B683-A329312E096A}"/>
                </a:ext>
              </a:extLst>
            </p:cNvPr>
            <p:cNvSpPr/>
            <p:nvPr/>
          </p:nvSpPr>
          <p:spPr>
            <a:xfrm>
              <a:off x="5951250" y="3810880"/>
              <a:ext cx="889109" cy="199055"/>
            </a:xfrm>
            <a:prstGeom prst="roundRect">
              <a:avLst/>
            </a:prstGeom>
            <a:solidFill>
              <a:srgbClr val="FFC000">
                <a:alpha val="43000"/>
              </a:srgbClr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ounded Rectangle 27">
              <a:extLst>
                <a:ext uri="{FF2B5EF4-FFF2-40B4-BE49-F238E27FC236}">
                  <a16:creationId xmlns:a16="http://schemas.microsoft.com/office/drawing/2014/main" id="{9526C127-281F-3D4A-83C5-C68224C4415C}"/>
                </a:ext>
              </a:extLst>
            </p:cNvPr>
            <p:cNvSpPr/>
            <p:nvPr/>
          </p:nvSpPr>
          <p:spPr>
            <a:xfrm>
              <a:off x="7751522" y="2275983"/>
              <a:ext cx="889109" cy="199055"/>
            </a:xfrm>
            <a:prstGeom prst="roundRect">
              <a:avLst/>
            </a:prstGeom>
            <a:solidFill>
              <a:srgbClr val="FFC000">
                <a:alpha val="43000"/>
              </a:srgbClr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id="{0E83355E-BAB4-F64F-B86E-DF6F1F3DFEEB}"/>
                </a:ext>
              </a:extLst>
            </p:cNvPr>
            <p:cNvSpPr/>
            <p:nvPr/>
          </p:nvSpPr>
          <p:spPr>
            <a:xfrm>
              <a:off x="9027270" y="3890064"/>
              <a:ext cx="889109" cy="199055"/>
            </a:xfrm>
            <a:prstGeom prst="roundRect">
              <a:avLst/>
            </a:prstGeom>
            <a:solidFill>
              <a:srgbClr val="FFC000">
                <a:alpha val="43000"/>
              </a:srgbClr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42E51779-84CF-ED4D-9A69-9B72B7C654DB}"/>
                </a:ext>
              </a:extLst>
            </p:cNvPr>
            <p:cNvSpPr/>
            <p:nvPr/>
          </p:nvSpPr>
          <p:spPr>
            <a:xfrm>
              <a:off x="10656126" y="2076928"/>
              <a:ext cx="889109" cy="199055"/>
            </a:xfrm>
            <a:prstGeom prst="roundRect">
              <a:avLst/>
            </a:prstGeom>
            <a:solidFill>
              <a:srgbClr val="FFC000">
                <a:alpha val="43000"/>
              </a:srgbClr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3013009-19FD-D64D-A059-90529F651928}"/>
                </a:ext>
              </a:extLst>
            </p:cNvPr>
            <p:cNvSpPr txBox="1"/>
            <p:nvPr/>
          </p:nvSpPr>
          <p:spPr>
            <a:xfrm>
              <a:off x="5708698" y="3203188"/>
              <a:ext cx="1329210" cy="646331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dirty="0"/>
                <a:t>Vanishing </a:t>
              </a:r>
            </a:p>
            <a:p>
              <a:r>
                <a:rPr lang="en-US" dirty="0"/>
                <a:t>Gradients</a:t>
              </a:r>
            </a:p>
          </p:txBody>
        </p:sp>
      </p:grp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69FB1681-24E2-2B49-A0EB-3FF4B73AD742}"/>
              </a:ext>
            </a:extLst>
          </p:cNvPr>
          <p:cNvSpPr/>
          <p:nvPr/>
        </p:nvSpPr>
        <p:spPr>
          <a:xfrm>
            <a:off x="8839714" y="6193782"/>
            <a:ext cx="889109" cy="199055"/>
          </a:xfrm>
          <a:prstGeom prst="roundRect">
            <a:avLst/>
          </a:prstGeom>
          <a:solidFill>
            <a:srgbClr val="FFC000">
              <a:alpha val="43000"/>
            </a:srgb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911F760-0D85-2742-8297-C001A59B7446}"/>
              </a:ext>
            </a:extLst>
          </p:cNvPr>
          <p:cNvSpPr txBox="1"/>
          <p:nvPr/>
        </p:nvSpPr>
        <p:spPr>
          <a:xfrm>
            <a:off x="9848414" y="4360707"/>
            <a:ext cx="1252266" cy="92333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Gradient </a:t>
            </a:r>
          </a:p>
          <a:p>
            <a:r>
              <a:rPr lang="en-US" dirty="0"/>
              <a:t>doesn’t </a:t>
            </a:r>
          </a:p>
          <a:p>
            <a:r>
              <a:rPr lang="en-US" dirty="0"/>
              <a:t>vanish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91A2D87-23F6-9B48-B4D1-7526CF58682E}"/>
              </a:ext>
            </a:extLst>
          </p:cNvPr>
          <p:cNvSpPr txBox="1"/>
          <p:nvPr/>
        </p:nvSpPr>
        <p:spPr>
          <a:xfrm>
            <a:off x="2508577" y="5771681"/>
            <a:ext cx="7220246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i="1" dirty="0"/>
              <a:t>“Dying </a:t>
            </a:r>
            <a:r>
              <a:rPr lang="en-US" i="1" dirty="0" err="1"/>
              <a:t>ReLU</a:t>
            </a:r>
            <a:r>
              <a:rPr lang="en-US" i="1" dirty="0"/>
              <a:t>”</a:t>
            </a:r>
            <a:r>
              <a:rPr lang="en-US" dirty="0"/>
              <a:t> is only an issue if an activation is zero for all inputs.</a:t>
            </a:r>
          </a:p>
        </p:txBody>
      </p:sp>
    </p:spTree>
    <p:extLst>
      <p:ext uri="{BB962C8B-B14F-4D97-AF65-F5344CB8AC3E}">
        <p14:creationId xmlns:p14="http://schemas.microsoft.com/office/powerpoint/2010/main" val="620614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/>
      <p:bldP spid="3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61A9188-13DD-9148-88F4-15262D555F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4906" y="4548968"/>
            <a:ext cx="2889322" cy="195728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B59E9B0-58A2-584C-B1C7-074426E81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Rectified Linear Units (</a:t>
            </a:r>
            <a:r>
              <a:rPr lang="en-US" dirty="0" err="1"/>
              <a:t>ReLU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E78EEA-B289-BC41-9C20-196E60E4FA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8965" y="1392164"/>
            <a:ext cx="6690169" cy="4351339"/>
          </a:xfrm>
        </p:spPr>
        <p:txBody>
          <a:bodyPr>
            <a:normAutofit/>
          </a:bodyPr>
          <a:lstStyle/>
          <a:p>
            <a:r>
              <a:rPr lang="en-US" sz="2400" dirty="0"/>
              <a:t>Historically it was common to use 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Rectified Linear Units</a:t>
            </a:r>
          </a:p>
          <a:p>
            <a:pPr lvl="1"/>
            <a:r>
              <a:rPr lang="en-US" sz="2000" b="1" dirty="0"/>
              <a:t>Enable faster training </a:t>
            </a:r>
            <a:r>
              <a:rPr lang="en-US" sz="2000" dirty="0"/>
              <a:t>of</a:t>
            </a:r>
            <a:br>
              <a:rPr lang="en-US" sz="2000" dirty="0"/>
            </a:br>
            <a:r>
              <a:rPr lang="en-US" sz="2000" dirty="0"/>
              <a:t>deep networks.</a:t>
            </a:r>
            <a:endParaRPr lang="en-US" sz="2000" b="1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C613D9E-37D8-2E48-A155-8B3D6A3A9546}"/>
              </a:ext>
            </a:extLst>
          </p:cNvPr>
          <p:cNvGrpSpPr/>
          <p:nvPr/>
        </p:nvGrpSpPr>
        <p:grpSpPr>
          <a:xfrm>
            <a:off x="-5339969" y="1408939"/>
            <a:ext cx="4792717" cy="3085290"/>
            <a:chOff x="294290" y="3113903"/>
            <a:chExt cx="4792717" cy="3085290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E279623-34AF-2645-A6D4-E74A51542B4E}"/>
                </a:ext>
              </a:extLst>
            </p:cNvPr>
            <p:cNvSpPr/>
            <p:nvPr/>
          </p:nvSpPr>
          <p:spPr>
            <a:xfrm>
              <a:off x="294290" y="3428284"/>
              <a:ext cx="4792717" cy="277090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DEAC98FB-D5BE-E44C-9927-A0FA3152F078}"/>
                </a:ext>
              </a:extLst>
            </p:cNvPr>
            <p:cNvGrpSpPr/>
            <p:nvPr/>
          </p:nvGrpSpPr>
          <p:grpSpPr>
            <a:xfrm>
              <a:off x="400546" y="3538186"/>
              <a:ext cx="4512258" cy="2492918"/>
              <a:chOff x="301480" y="3495254"/>
              <a:chExt cx="5178673" cy="2861097"/>
            </a:xfrm>
          </p:grpSpPr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8865B92B-AF40-0446-8586-940F514BBD39}"/>
                  </a:ext>
                </a:extLst>
              </p:cNvPr>
              <p:cNvGrpSpPr/>
              <p:nvPr/>
            </p:nvGrpSpPr>
            <p:grpSpPr>
              <a:xfrm>
                <a:off x="301480" y="3495254"/>
                <a:ext cx="4178300" cy="2387600"/>
                <a:chOff x="1311140" y="3604439"/>
                <a:chExt cx="4178300" cy="2387600"/>
              </a:xfrm>
            </p:grpSpPr>
            <p:pic>
              <p:nvPicPr>
                <p:cNvPr id="9" name="Picture 8">
                  <a:extLst>
                    <a:ext uri="{FF2B5EF4-FFF2-40B4-BE49-F238E27FC236}">
                      <a16:creationId xmlns:a16="http://schemas.microsoft.com/office/drawing/2014/main" id="{FB8C4A75-96F4-E948-ADB2-E8F937BE0EC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11140" y="3604439"/>
                  <a:ext cx="4178300" cy="2387600"/>
                </a:xfrm>
                <a:prstGeom prst="rect">
                  <a:avLst/>
                </a:prstGeom>
              </p:spPr>
            </p:pic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46F33502-A3F6-2F41-A6A0-31EE4E2D98BB}"/>
                    </a:ext>
                  </a:extLst>
                </p:cNvPr>
                <p:cNvSpPr/>
                <p:nvPr/>
              </p:nvSpPr>
              <p:spPr>
                <a:xfrm>
                  <a:off x="4396154" y="4536831"/>
                  <a:ext cx="107184" cy="185894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6AECEA62-99F3-2246-902A-A5766044E04D}"/>
                    </a:ext>
                  </a:extLst>
                </p:cNvPr>
                <p:cNvSpPr/>
                <p:nvPr/>
              </p:nvSpPr>
              <p:spPr>
                <a:xfrm>
                  <a:off x="4116419" y="4798993"/>
                  <a:ext cx="107184" cy="20448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12" name="Picture 11">
                  <a:extLst>
                    <a:ext uri="{FF2B5EF4-FFF2-40B4-BE49-F238E27FC236}">
                      <a16:creationId xmlns:a16="http://schemas.microsoft.com/office/drawing/2014/main" id="{6E1FE785-8566-4346-BDE6-90A0D0F43A4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03566" y="4849177"/>
                  <a:ext cx="130141" cy="104113"/>
                </a:xfrm>
                <a:prstGeom prst="rect">
                  <a:avLst/>
                </a:prstGeom>
              </p:spPr>
            </p:pic>
            <p:pic>
              <p:nvPicPr>
                <p:cNvPr id="13" name="Picture 12">
                  <a:extLst>
                    <a:ext uri="{FF2B5EF4-FFF2-40B4-BE49-F238E27FC236}">
                      <a16:creationId xmlns:a16="http://schemas.microsoft.com/office/drawing/2014/main" id="{2B7376F7-8C62-E841-86E4-5F1F869FF99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373197" y="4580511"/>
                  <a:ext cx="130141" cy="104113"/>
                </a:xfrm>
                <a:prstGeom prst="rect">
                  <a:avLst/>
                </a:prstGeom>
              </p:spPr>
            </p:pic>
            <p:pic>
              <p:nvPicPr>
                <p:cNvPr id="14" name="Picture 13">
                  <a:extLst>
                    <a:ext uri="{FF2B5EF4-FFF2-40B4-BE49-F238E27FC236}">
                      <a16:creationId xmlns:a16="http://schemas.microsoft.com/office/drawing/2014/main" id="{4EB05E98-536B-FC4C-BECD-D00F913FED6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803601" y="5343221"/>
                  <a:ext cx="130141" cy="104113"/>
                </a:xfrm>
                <a:prstGeom prst="rect">
                  <a:avLst/>
                </a:prstGeom>
              </p:spPr>
            </p:pic>
          </p:grpSp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CAC4DA70-25B7-7F49-BF4C-11DFBCDBFF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985397" y="5597832"/>
                <a:ext cx="1097280" cy="699516"/>
              </a:xfrm>
              <a:prstGeom prst="rect">
                <a:avLst/>
              </a:prstGeom>
            </p:spPr>
          </p:pic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C3F3C20B-A7D3-5D49-A606-9FA8BA9F25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202386" y="5608306"/>
                <a:ext cx="1097280" cy="692658"/>
              </a:xfrm>
              <a:prstGeom prst="rect">
                <a:avLst/>
              </a:prstGeom>
            </p:spPr>
          </p:pic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BFDB4458-0907-1D41-8628-5AD34A1B76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299449" y="5554029"/>
                <a:ext cx="1097280" cy="743319"/>
              </a:xfrm>
              <a:prstGeom prst="rect">
                <a:avLst/>
              </a:prstGeom>
            </p:spPr>
          </p:pic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ED503EE3-919B-DC44-8F4E-DB628F3EE25A}"/>
                  </a:ext>
                </a:extLst>
              </p:cNvPr>
              <p:cNvSpPr/>
              <p:nvPr/>
            </p:nvSpPr>
            <p:spPr>
              <a:xfrm>
                <a:off x="1904478" y="4989758"/>
                <a:ext cx="3575675" cy="1366593"/>
              </a:xfrm>
              <a:custGeom>
                <a:avLst/>
                <a:gdLst>
                  <a:gd name="connsiteX0" fmla="*/ 1436189 w 3729424"/>
                  <a:gd name="connsiteY0" fmla="*/ 0 h 1366593"/>
                  <a:gd name="connsiteX1" fmla="*/ 2049829 w 3729424"/>
                  <a:gd name="connsiteY1" fmla="*/ 0 h 1366593"/>
                  <a:gd name="connsiteX2" fmla="*/ 2194342 w 3729424"/>
                  <a:gd name="connsiteY2" fmla="*/ 144513 h 1366593"/>
                  <a:gd name="connsiteX3" fmla="*/ 2194342 w 3729424"/>
                  <a:gd name="connsiteY3" fmla="*/ 493495 h 1366593"/>
                  <a:gd name="connsiteX4" fmla="*/ 3583905 w 3729424"/>
                  <a:gd name="connsiteY4" fmla="*/ 493495 h 1366593"/>
                  <a:gd name="connsiteX5" fmla="*/ 3729424 w 3729424"/>
                  <a:gd name="connsiteY5" fmla="*/ 639014 h 1366593"/>
                  <a:gd name="connsiteX6" fmla="*/ 3729424 w 3729424"/>
                  <a:gd name="connsiteY6" fmla="*/ 1221074 h 1366593"/>
                  <a:gd name="connsiteX7" fmla="*/ 3583905 w 3729424"/>
                  <a:gd name="connsiteY7" fmla="*/ 1366593 h 1366593"/>
                  <a:gd name="connsiteX8" fmla="*/ 145519 w 3729424"/>
                  <a:gd name="connsiteY8" fmla="*/ 1366593 h 1366593"/>
                  <a:gd name="connsiteX9" fmla="*/ 0 w 3729424"/>
                  <a:gd name="connsiteY9" fmla="*/ 1221074 h 1366593"/>
                  <a:gd name="connsiteX10" fmla="*/ 0 w 3729424"/>
                  <a:gd name="connsiteY10" fmla="*/ 639014 h 1366593"/>
                  <a:gd name="connsiteX11" fmla="*/ 145519 w 3729424"/>
                  <a:gd name="connsiteY11" fmla="*/ 493495 h 1366593"/>
                  <a:gd name="connsiteX12" fmla="*/ 1291676 w 3729424"/>
                  <a:gd name="connsiteY12" fmla="*/ 493495 h 1366593"/>
                  <a:gd name="connsiteX13" fmla="*/ 1291676 w 3729424"/>
                  <a:gd name="connsiteY13" fmla="*/ 144513 h 1366593"/>
                  <a:gd name="connsiteX14" fmla="*/ 1436189 w 3729424"/>
                  <a:gd name="connsiteY14" fmla="*/ 0 h 1366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729424" h="1366593">
                    <a:moveTo>
                      <a:pt x="1436189" y="0"/>
                    </a:moveTo>
                    <a:lnTo>
                      <a:pt x="2049829" y="0"/>
                    </a:lnTo>
                    <a:cubicBezTo>
                      <a:pt x="2129641" y="0"/>
                      <a:pt x="2194342" y="64701"/>
                      <a:pt x="2194342" y="144513"/>
                    </a:cubicBezTo>
                    <a:lnTo>
                      <a:pt x="2194342" y="493495"/>
                    </a:lnTo>
                    <a:lnTo>
                      <a:pt x="3583905" y="493495"/>
                    </a:lnTo>
                    <a:cubicBezTo>
                      <a:pt x="3664273" y="493495"/>
                      <a:pt x="3729424" y="558646"/>
                      <a:pt x="3729424" y="639014"/>
                    </a:cubicBezTo>
                    <a:lnTo>
                      <a:pt x="3729424" y="1221074"/>
                    </a:lnTo>
                    <a:cubicBezTo>
                      <a:pt x="3729424" y="1301442"/>
                      <a:pt x="3664273" y="1366593"/>
                      <a:pt x="3583905" y="1366593"/>
                    </a:cubicBezTo>
                    <a:lnTo>
                      <a:pt x="145519" y="1366593"/>
                    </a:lnTo>
                    <a:cubicBezTo>
                      <a:pt x="65151" y="1366593"/>
                      <a:pt x="0" y="1301442"/>
                      <a:pt x="0" y="1221074"/>
                    </a:cubicBezTo>
                    <a:lnTo>
                      <a:pt x="0" y="639014"/>
                    </a:lnTo>
                    <a:cubicBezTo>
                      <a:pt x="0" y="558646"/>
                      <a:pt x="65151" y="493495"/>
                      <a:pt x="145519" y="493495"/>
                    </a:cubicBezTo>
                    <a:lnTo>
                      <a:pt x="1291676" y="493495"/>
                    </a:lnTo>
                    <a:lnTo>
                      <a:pt x="1291676" y="144513"/>
                    </a:lnTo>
                    <a:cubicBezTo>
                      <a:pt x="1291676" y="64701"/>
                      <a:pt x="1356377" y="0"/>
                      <a:pt x="1436189" y="0"/>
                    </a:cubicBezTo>
                    <a:close/>
                  </a:path>
                </a:pathLst>
              </a:custGeom>
              <a:noFill/>
              <a:ln w="9525" cap="flat" cmpd="sng" algn="ctr">
                <a:solidFill>
                  <a:schemeClr val="accent5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5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A79EC33-CFE9-E84E-B497-8E31D9A73A03}"/>
                </a:ext>
              </a:extLst>
            </p:cNvPr>
            <p:cNvSpPr txBox="1"/>
            <p:nvPr/>
          </p:nvSpPr>
          <p:spPr>
            <a:xfrm>
              <a:off x="294290" y="3113903"/>
              <a:ext cx="873957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dirty="0"/>
                <a:t>Recall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451D6B68-3B92-8545-97E6-9377B1F723F4}"/>
              </a:ext>
            </a:extLst>
          </p:cNvPr>
          <p:cNvGrpSpPr/>
          <p:nvPr/>
        </p:nvGrpSpPr>
        <p:grpSpPr>
          <a:xfrm>
            <a:off x="778264" y="2243452"/>
            <a:ext cx="3019595" cy="1924992"/>
            <a:chOff x="778264" y="2243452"/>
            <a:chExt cx="3019595" cy="192499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45D0D9A-95B7-5341-A1CC-2C089C3A5D5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78264" y="2243452"/>
              <a:ext cx="3019595" cy="1924992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5253528-8B2D-AC4C-93CF-75053B1113BC}"/>
                </a:ext>
              </a:extLst>
            </p:cNvPr>
            <p:cNvSpPr txBox="1"/>
            <p:nvPr/>
          </p:nvSpPr>
          <p:spPr>
            <a:xfrm>
              <a:off x="2438885" y="3615567"/>
              <a:ext cx="1074333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dirty="0"/>
                <a:t>Sigmoid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4A4B1067-C387-7B48-9415-FF95A894CE81}"/>
              </a:ext>
            </a:extLst>
          </p:cNvPr>
          <p:cNvGrpSpPr/>
          <p:nvPr/>
        </p:nvGrpSpPr>
        <p:grpSpPr>
          <a:xfrm>
            <a:off x="3682868" y="2096517"/>
            <a:ext cx="3321555" cy="2096731"/>
            <a:chOff x="3682868" y="2096517"/>
            <a:chExt cx="3321555" cy="209673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D6C4179-E0E5-8E48-B7ED-9497144733D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682868" y="2096517"/>
              <a:ext cx="3321555" cy="2096731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AB7F56B-AFF6-8D4E-811F-ECF359F90D7A}"/>
                </a:ext>
              </a:extLst>
            </p:cNvPr>
            <p:cNvSpPr txBox="1"/>
            <p:nvPr/>
          </p:nvSpPr>
          <p:spPr>
            <a:xfrm>
              <a:off x="4022614" y="2787479"/>
              <a:ext cx="702436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dirty="0"/>
                <a:t>tanh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29681426-46B4-3B4B-9A44-F23266149607}"/>
              </a:ext>
            </a:extLst>
          </p:cNvPr>
          <p:cNvGrpSpPr/>
          <p:nvPr/>
        </p:nvGrpSpPr>
        <p:grpSpPr>
          <a:xfrm>
            <a:off x="750935" y="2076928"/>
            <a:ext cx="5836537" cy="2012191"/>
            <a:chOff x="750935" y="2076928"/>
            <a:chExt cx="5836537" cy="2012191"/>
          </a:xfrm>
        </p:grpSpPr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A95F7DA0-D054-4A4E-B683-A329312E096A}"/>
                </a:ext>
              </a:extLst>
            </p:cNvPr>
            <p:cNvSpPr/>
            <p:nvPr/>
          </p:nvSpPr>
          <p:spPr>
            <a:xfrm>
              <a:off x="993487" y="3810880"/>
              <a:ext cx="889109" cy="199055"/>
            </a:xfrm>
            <a:prstGeom prst="roundRect">
              <a:avLst/>
            </a:prstGeom>
            <a:solidFill>
              <a:srgbClr val="FFC000">
                <a:alpha val="43000"/>
              </a:srgbClr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ounded Rectangle 27">
              <a:extLst>
                <a:ext uri="{FF2B5EF4-FFF2-40B4-BE49-F238E27FC236}">
                  <a16:creationId xmlns:a16="http://schemas.microsoft.com/office/drawing/2014/main" id="{9526C127-281F-3D4A-83C5-C68224C4415C}"/>
                </a:ext>
              </a:extLst>
            </p:cNvPr>
            <p:cNvSpPr/>
            <p:nvPr/>
          </p:nvSpPr>
          <p:spPr>
            <a:xfrm>
              <a:off x="2793759" y="2275983"/>
              <a:ext cx="889109" cy="199055"/>
            </a:xfrm>
            <a:prstGeom prst="roundRect">
              <a:avLst/>
            </a:prstGeom>
            <a:solidFill>
              <a:srgbClr val="FFC000">
                <a:alpha val="43000"/>
              </a:srgbClr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id="{0E83355E-BAB4-F64F-B86E-DF6F1F3DFEEB}"/>
                </a:ext>
              </a:extLst>
            </p:cNvPr>
            <p:cNvSpPr/>
            <p:nvPr/>
          </p:nvSpPr>
          <p:spPr>
            <a:xfrm>
              <a:off x="4069507" y="3890064"/>
              <a:ext cx="889109" cy="199055"/>
            </a:xfrm>
            <a:prstGeom prst="roundRect">
              <a:avLst/>
            </a:prstGeom>
            <a:solidFill>
              <a:srgbClr val="FFC000">
                <a:alpha val="43000"/>
              </a:srgbClr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42E51779-84CF-ED4D-9A69-9B72B7C654DB}"/>
                </a:ext>
              </a:extLst>
            </p:cNvPr>
            <p:cNvSpPr/>
            <p:nvPr/>
          </p:nvSpPr>
          <p:spPr>
            <a:xfrm>
              <a:off x="5698363" y="2076928"/>
              <a:ext cx="889109" cy="199055"/>
            </a:xfrm>
            <a:prstGeom prst="roundRect">
              <a:avLst/>
            </a:prstGeom>
            <a:solidFill>
              <a:srgbClr val="FFC000">
                <a:alpha val="43000"/>
              </a:srgbClr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3013009-19FD-D64D-A059-90529F651928}"/>
                </a:ext>
              </a:extLst>
            </p:cNvPr>
            <p:cNvSpPr txBox="1"/>
            <p:nvPr/>
          </p:nvSpPr>
          <p:spPr>
            <a:xfrm>
              <a:off x="750935" y="3203188"/>
              <a:ext cx="1329210" cy="646331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dirty="0"/>
                <a:t>Vanishing </a:t>
              </a:r>
            </a:p>
            <a:p>
              <a:r>
                <a:rPr lang="en-US" dirty="0"/>
                <a:t>Gradients</a:t>
              </a:r>
            </a:p>
          </p:txBody>
        </p:sp>
      </p:grp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69FB1681-24E2-2B49-A0EB-3FF4B73AD742}"/>
              </a:ext>
            </a:extLst>
          </p:cNvPr>
          <p:cNvSpPr/>
          <p:nvPr/>
        </p:nvSpPr>
        <p:spPr>
          <a:xfrm>
            <a:off x="3881951" y="6193782"/>
            <a:ext cx="889109" cy="199055"/>
          </a:xfrm>
          <a:prstGeom prst="roundRect">
            <a:avLst/>
          </a:prstGeom>
          <a:solidFill>
            <a:srgbClr val="FFC000">
              <a:alpha val="43000"/>
            </a:srgb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911F760-0D85-2742-8297-C001A59B7446}"/>
              </a:ext>
            </a:extLst>
          </p:cNvPr>
          <p:cNvSpPr txBox="1"/>
          <p:nvPr/>
        </p:nvSpPr>
        <p:spPr>
          <a:xfrm>
            <a:off x="4890651" y="4360707"/>
            <a:ext cx="1252266" cy="92333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Gradient </a:t>
            </a:r>
          </a:p>
          <a:p>
            <a:r>
              <a:rPr lang="en-US" dirty="0"/>
              <a:t>doesn’t </a:t>
            </a:r>
          </a:p>
          <a:p>
            <a:r>
              <a:rPr lang="en-US" dirty="0"/>
              <a:t>vanish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91A2D87-23F6-9B48-B4D1-7526CF58682E}"/>
              </a:ext>
            </a:extLst>
          </p:cNvPr>
          <p:cNvSpPr txBox="1"/>
          <p:nvPr/>
        </p:nvSpPr>
        <p:spPr>
          <a:xfrm>
            <a:off x="438965" y="5771681"/>
            <a:ext cx="3074254" cy="92333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i="1" dirty="0"/>
              <a:t>“Dying </a:t>
            </a:r>
            <a:r>
              <a:rPr lang="en-US" i="1" dirty="0" err="1"/>
              <a:t>ReLU</a:t>
            </a:r>
            <a:r>
              <a:rPr lang="en-US" i="1" dirty="0"/>
              <a:t>”</a:t>
            </a:r>
            <a:r>
              <a:rPr lang="en-US" dirty="0"/>
              <a:t> is only an issue if an activation is zero for all inputs.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51453E8-94A2-6B47-995F-7C73EE48E71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10822" y="2046015"/>
            <a:ext cx="5005423" cy="404284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D0D3E06-8E1F-684F-A280-4E912AFDB759}"/>
              </a:ext>
            </a:extLst>
          </p:cNvPr>
          <p:cNvSpPr txBox="1"/>
          <p:nvPr/>
        </p:nvSpPr>
        <p:spPr>
          <a:xfrm rot="507961">
            <a:off x="9816317" y="3856109"/>
            <a:ext cx="702436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tanh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A31E761-6326-8242-B4C7-38F3F9D69188}"/>
              </a:ext>
            </a:extLst>
          </p:cNvPr>
          <p:cNvSpPr txBox="1"/>
          <p:nvPr/>
        </p:nvSpPr>
        <p:spPr>
          <a:xfrm rot="507961">
            <a:off x="8318434" y="4410402"/>
            <a:ext cx="732893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 err="1"/>
              <a:t>ReLU</a:t>
            </a:r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A7D149F-B79E-8244-AC2D-7666066259E6}"/>
              </a:ext>
            </a:extLst>
          </p:cNvPr>
          <p:cNvSpPr txBox="1"/>
          <p:nvPr/>
        </p:nvSpPr>
        <p:spPr>
          <a:xfrm>
            <a:off x="8374139" y="5923977"/>
            <a:ext cx="2837636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Passes through dataset.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3AB57EC-C63C-6845-8E0D-86F2504F9205}"/>
              </a:ext>
            </a:extLst>
          </p:cNvPr>
          <p:cNvSpPr txBox="1"/>
          <p:nvPr/>
        </p:nvSpPr>
        <p:spPr>
          <a:xfrm>
            <a:off x="8188190" y="1916660"/>
            <a:ext cx="3209533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CIFAR-10 Micro Benchmark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6B74958-F469-D944-88A5-A5B9EDCD2660}"/>
              </a:ext>
            </a:extLst>
          </p:cNvPr>
          <p:cNvSpPr txBox="1"/>
          <p:nvPr/>
        </p:nvSpPr>
        <p:spPr>
          <a:xfrm>
            <a:off x="8295239" y="1408939"/>
            <a:ext cx="2715808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Lots of ablation studies</a:t>
            </a:r>
          </a:p>
        </p:txBody>
      </p:sp>
    </p:spTree>
    <p:extLst>
      <p:ext uri="{BB962C8B-B14F-4D97-AF65-F5344CB8AC3E}">
        <p14:creationId xmlns:p14="http://schemas.microsoft.com/office/powerpoint/2010/main" val="2874941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9B26C3D6-8DF7-8742-93D1-1743080C1011}"/>
              </a:ext>
            </a:extLst>
          </p:cNvPr>
          <p:cNvGrpSpPr/>
          <p:nvPr/>
        </p:nvGrpSpPr>
        <p:grpSpPr>
          <a:xfrm>
            <a:off x="5979754" y="3151186"/>
            <a:ext cx="6031093" cy="3392490"/>
            <a:chOff x="2308401" y="2546351"/>
            <a:chExt cx="7902222" cy="44450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D2CBC0A-AF5A-9B46-B777-F505BA5E79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08401" y="2546351"/>
              <a:ext cx="7902222" cy="4445000"/>
            </a:xfrm>
            <a:prstGeom prst="rect">
              <a:avLst/>
            </a:prstGeom>
          </p:spPr>
        </p:pic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910DAA5F-4C5F-094A-8421-0D6B47743082}"/>
                </a:ext>
              </a:extLst>
            </p:cNvPr>
            <p:cNvCxnSpPr/>
            <p:nvPr/>
          </p:nvCxnSpPr>
          <p:spPr>
            <a:xfrm>
              <a:off x="4592088" y="3746441"/>
              <a:ext cx="481263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EAAF973E-FBAE-7A46-888E-E94F3677E613}"/>
                </a:ext>
              </a:extLst>
            </p:cNvPr>
            <p:cNvCxnSpPr>
              <a:cxnSpLocks/>
            </p:cNvCxnSpPr>
            <p:nvPr/>
          </p:nvCxnSpPr>
          <p:spPr>
            <a:xfrm>
              <a:off x="5073351" y="3746441"/>
              <a:ext cx="0" cy="488138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4D2F8AB4-A266-1445-AB9F-8EDFBD2F886C}"/>
                </a:ext>
              </a:extLst>
            </p:cNvPr>
            <p:cNvCxnSpPr>
              <a:cxnSpLocks/>
            </p:cNvCxnSpPr>
            <p:nvPr/>
          </p:nvCxnSpPr>
          <p:spPr>
            <a:xfrm>
              <a:off x="7445291" y="3589458"/>
              <a:ext cx="393032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AADB2B9-E753-5E4B-ACDC-1DF40EA39059}"/>
                </a:ext>
              </a:extLst>
            </p:cNvPr>
            <p:cNvCxnSpPr>
              <a:cxnSpLocks/>
            </p:cNvCxnSpPr>
            <p:nvPr/>
          </p:nvCxnSpPr>
          <p:spPr>
            <a:xfrm>
              <a:off x="7838323" y="3589458"/>
              <a:ext cx="0" cy="376989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369030D-2C7D-364A-BFC2-CC658EDF104E}"/>
                </a:ext>
              </a:extLst>
            </p:cNvPr>
            <p:cNvCxnSpPr>
              <a:cxnSpLocks/>
            </p:cNvCxnSpPr>
            <p:nvPr/>
          </p:nvCxnSpPr>
          <p:spPr>
            <a:xfrm>
              <a:off x="5988897" y="3776234"/>
              <a:ext cx="393032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225D78A2-DB47-C241-95E8-AFEBF125FA6A}"/>
                </a:ext>
              </a:extLst>
            </p:cNvPr>
            <p:cNvCxnSpPr>
              <a:cxnSpLocks/>
            </p:cNvCxnSpPr>
            <p:nvPr/>
          </p:nvCxnSpPr>
          <p:spPr>
            <a:xfrm>
              <a:off x="6381929" y="3776234"/>
              <a:ext cx="0" cy="376989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B21E8C60-7465-644F-806E-0FD42F944F10}"/>
                </a:ext>
              </a:extLst>
            </p:cNvPr>
            <p:cNvGrpSpPr/>
            <p:nvPr/>
          </p:nvGrpSpPr>
          <p:grpSpPr>
            <a:xfrm>
              <a:off x="8863141" y="3870362"/>
              <a:ext cx="268446" cy="257488"/>
              <a:chOff x="8780761" y="2972374"/>
              <a:chExt cx="393032" cy="376989"/>
            </a:xfrm>
          </p:grpSpPr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36D516EB-8513-5E48-A500-B6D06234B25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80761" y="2972374"/>
                <a:ext cx="393032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BD533EB2-0BFB-6744-85F6-2B75478B5E0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73793" y="2972374"/>
                <a:ext cx="0" cy="376989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2D40F36B-3C21-8349-9F00-9CC8E3BB1D45}"/>
                </a:ext>
              </a:extLst>
            </p:cNvPr>
            <p:cNvGrpSpPr/>
            <p:nvPr/>
          </p:nvGrpSpPr>
          <p:grpSpPr>
            <a:xfrm>
              <a:off x="4488035" y="5602009"/>
              <a:ext cx="221856" cy="234080"/>
              <a:chOff x="8780761" y="2972374"/>
              <a:chExt cx="393032" cy="376989"/>
            </a:xfrm>
          </p:grpSpPr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5B29ED05-EEDB-4C45-955B-1753FD66965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80761" y="2972374"/>
                <a:ext cx="393032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68C12A30-9A03-FB41-828A-DBF41085359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73793" y="2972374"/>
                <a:ext cx="0" cy="376989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B1F50936-E6B5-C04A-9D11-A37018F362C0}"/>
                </a:ext>
              </a:extLst>
            </p:cNvPr>
            <p:cNvGrpSpPr/>
            <p:nvPr/>
          </p:nvGrpSpPr>
          <p:grpSpPr>
            <a:xfrm>
              <a:off x="6081712" y="5512883"/>
              <a:ext cx="221856" cy="234080"/>
              <a:chOff x="8780761" y="2972374"/>
              <a:chExt cx="393032" cy="376989"/>
            </a:xfrm>
          </p:grpSpPr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E609E315-4F26-1C4D-B319-92CCAD35136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80761" y="2972374"/>
                <a:ext cx="393032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50B2339B-2F7E-3645-A4B4-4B9DDF94D9E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73793" y="2972374"/>
                <a:ext cx="0" cy="376989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C83A763E-8FC5-D746-BBB0-6EF3E184CADA}"/>
                </a:ext>
              </a:extLst>
            </p:cNvPr>
            <p:cNvGrpSpPr/>
            <p:nvPr/>
          </p:nvGrpSpPr>
          <p:grpSpPr>
            <a:xfrm>
              <a:off x="7327962" y="5542663"/>
              <a:ext cx="125232" cy="132132"/>
              <a:chOff x="8780761" y="2972374"/>
              <a:chExt cx="393032" cy="376989"/>
            </a:xfrm>
          </p:grpSpPr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7A5FD43A-93FA-F04B-AD7A-2B0AC00E112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80761" y="2972374"/>
                <a:ext cx="393032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6C107A32-5921-8C4D-A072-6921A9675E1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73793" y="2972374"/>
                <a:ext cx="0" cy="376989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F1AB7B6-71B1-B547-93E6-D5787B8C3B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450" y="152059"/>
            <a:ext cx="10801350" cy="1325563"/>
          </a:xfrm>
        </p:spPr>
        <p:txBody>
          <a:bodyPr/>
          <a:lstStyle/>
          <a:p>
            <a:r>
              <a:rPr lang="en-US" dirty="0"/>
              <a:t>Training on Multiple GPUs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5A5118-149D-E542-820C-03D66AB4D1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97484"/>
            <a:ext cx="10515600" cy="5408457"/>
          </a:xfrm>
        </p:spPr>
        <p:txBody>
          <a:bodyPr>
            <a:normAutofit/>
          </a:bodyPr>
          <a:lstStyle/>
          <a:p>
            <a:r>
              <a:rPr lang="en-US" dirty="0"/>
              <a:t>Limited by GPU </a:t>
            </a:r>
            <a:r>
              <a:rPr lang="en-US" b="1" dirty="0"/>
              <a:t>memory</a:t>
            </a:r>
            <a:r>
              <a:rPr lang="en-US" dirty="0"/>
              <a:t> using Nvidia GTX 580 (3GB RAM)</a:t>
            </a:r>
          </a:p>
          <a:p>
            <a:pPr lvl="1"/>
            <a:r>
              <a:rPr lang="en-US" dirty="0"/>
              <a:t>60M Parameters ~ </a:t>
            </a:r>
            <a:r>
              <a:rPr lang="en-US" b="1" dirty="0"/>
              <a:t>240 MB</a:t>
            </a:r>
            <a:endParaRPr lang="en-US" dirty="0"/>
          </a:p>
          <a:p>
            <a:pPr lvl="1"/>
            <a:r>
              <a:rPr lang="en-US" dirty="0"/>
              <a:t>Need to cache activation maps for backpropagation</a:t>
            </a:r>
          </a:p>
          <a:p>
            <a:pPr lvl="2"/>
            <a:r>
              <a:rPr lang="en-US" dirty="0"/>
              <a:t>Batch size = 128</a:t>
            </a:r>
          </a:p>
          <a:p>
            <a:pPr lvl="2"/>
            <a:r>
              <a:rPr lang="en-US" dirty="0"/>
              <a:t>128 * (227*227*3 + 55*55*96*2 + 96*27*27 + 256*27*27*2 + 256*13*13 + 13*13*384 + 384*13*13 + 256*13*13 + 4096 + 4096 + 1000) Parameters ~ </a:t>
            </a:r>
            <a:r>
              <a:rPr lang="en-US" b="1" dirty="0"/>
              <a:t>718MB</a:t>
            </a:r>
          </a:p>
          <a:p>
            <a:pPr lvl="2"/>
            <a:r>
              <a:rPr lang="en-US" dirty="0"/>
              <a:t>That assuming no </a:t>
            </a:r>
            <a:br>
              <a:rPr lang="en-US" dirty="0"/>
            </a:br>
            <a:r>
              <a:rPr lang="en-US" dirty="0"/>
              <a:t>overhead and single</a:t>
            </a:r>
            <a:br>
              <a:rPr lang="en-US" dirty="0"/>
            </a:br>
            <a:r>
              <a:rPr lang="en-US" dirty="0"/>
              <a:t>precision values</a:t>
            </a:r>
          </a:p>
          <a:p>
            <a:r>
              <a:rPr lang="en-US" dirty="0"/>
              <a:t>Tuned splitting across GPUS</a:t>
            </a:r>
            <a:br>
              <a:rPr lang="en-US" dirty="0"/>
            </a:br>
            <a:r>
              <a:rPr lang="en-US" dirty="0"/>
              <a:t>to balance communication </a:t>
            </a:r>
            <a:br>
              <a:rPr lang="en-US" dirty="0"/>
            </a:br>
            <a:r>
              <a:rPr lang="en-US" dirty="0"/>
              <a:t>and computation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7542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E013E-EA24-C043-90C2-6330607485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Actual </a:t>
            </a:r>
            <a:r>
              <a:rPr lang="en-US" dirty="0" err="1"/>
              <a:t>AlexNet</a:t>
            </a:r>
            <a:r>
              <a:rPr lang="en-US" dirty="0"/>
              <a:t>* Architecture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12CE40-FE97-3948-A162-E90E147204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450" y="1981200"/>
            <a:ext cx="10635142" cy="36766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5789433-1111-894E-9A5D-593CD528AB33}"/>
              </a:ext>
            </a:extLst>
          </p:cNvPr>
          <p:cNvSpPr txBox="1"/>
          <p:nvPr/>
        </p:nvSpPr>
        <p:spPr>
          <a:xfrm>
            <a:off x="838200" y="1276906"/>
            <a:ext cx="1882247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from the paper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6479A8-7534-664A-96D4-255894AFF5C5}"/>
              </a:ext>
            </a:extLst>
          </p:cNvPr>
          <p:cNvSpPr txBox="1"/>
          <p:nvPr/>
        </p:nvSpPr>
        <p:spPr>
          <a:xfrm>
            <a:off x="9385300" y="6488668"/>
            <a:ext cx="2706190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*Posthumously Named</a:t>
            </a:r>
          </a:p>
        </p:txBody>
      </p:sp>
    </p:spTree>
    <p:extLst>
      <p:ext uri="{BB962C8B-B14F-4D97-AF65-F5344CB8AC3E}">
        <p14:creationId xmlns:p14="http://schemas.microsoft.com/office/powerpoint/2010/main" val="22615105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E7F4F-D6CD-F047-B0B0-0EBED6C873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Interesting Consequence of </a:t>
            </a:r>
            <a:br>
              <a:rPr lang="en-US" dirty="0"/>
            </a:br>
            <a:r>
              <a:rPr lang="en-US" dirty="0"/>
              <a:t>Partitioned Training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2E8B66-8807-2D48-AC5F-85DA4CEC77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4716" y="2542807"/>
            <a:ext cx="5879084" cy="27051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060EB0A1-B562-254A-8A9F-88BC959A69DA}"/>
              </a:ext>
            </a:extLst>
          </p:cNvPr>
          <p:cNvGrpSpPr/>
          <p:nvPr/>
        </p:nvGrpSpPr>
        <p:grpSpPr>
          <a:xfrm>
            <a:off x="1436821" y="2208632"/>
            <a:ext cx="3383280" cy="2657020"/>
            <a:chOff x="2308400" y="2546352"/>
            <a:chExt cx="2959521" cy="232422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F3C2CF6-DDE8-D54E-8D5C-316DC404A3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-3"/>
            <a:stretch/>
          </p:blipFill>
          <p:spPr>
            <a:xfrm>
              <a:off x="2308400" y="2546352"/>
              <a:ext cx="2959521" cy="2324225"/>
            </a:xfrm>
            <a:prstGeom prst="rect">
              <a:avLst/>
            </a:prstGeom>
          </p:spPr>
        </p:pic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6D7469A8-5AA3-A541-BD4F-9C98B35D8C04}"/>
                </a:ext>
              </a:extLst>
            </p:cNvPr>
            <p:cNvCxnSpPr/>
            <p:nvPr/>
          </p:nvCxnSpPr>
          <p:spPr>
            <a:xfrm>
              <a:off x="4592088" y="3746441"/>
              <a:ext cx="481263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151738A5-6214-A041-B38F-E2A25FA78DDB}"/>
                </a:ext>
              </a:extLst>
            </p:cNvPr>
            <p:cNvCxnSpPr>
              <a:cxnSpLocks/>
            </p:cNvCxnSpPr>
            <p:nvPr/>
          </p:nvCxnSpPr>
          <p:spPr>
            <a:xfrm>
              <a:off x="5073351" y="3746441"/>
              <a:ext cx="0" cy="488138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2300885-D186-0A41-A71D-6D55DA0564E4}"/>
              </a:ext>
            </a:extLst>
          </p:cNvPr>
          <p:cNvCxnSpPr>
            <a:cxnSpLocks/>
          </p:cNvCxnSpPr>
          <p:nvPr/>
        </p:nvCxnSpPr>
        <p:spPr>
          <a:xfrm flipV="1">
            <a:off x="4692271" y="3369386"/>
            <a:ext cx="902021" cy="3931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718F206-79C3-2942-8FD6-92ED6D63B52B}"/>
              </a:ext>
            </a:extLst>
          </p:cNvPr>
          <p:cNvCxnSpPr>
            <a:cxnSpLocks/>
          </p:cNvCxnSpPr>
          <p:nvPr/>
        </p:nvCxnSpPr>
        <p:spPr>
          <a:xfrm>
            <a:off x="4503072" y="3982034"/>
            <a:ext cx="1091220" cy="4349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CFFA0981-B228-474B-9963-88A96A389CC4}"/>
              </a:ext>
            </a:extLst>
          </p:cNvPr>
          <p:cNvSpPr txBox="1"/>
          <p:nvPr/>
        </p:nvSpPr>
        <p:spPr>
          <a:xfrm>
            <a:off x="6100260" y="2412211"/>
            <a:ext cx="1954381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Edge Detection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6D0AD97-D1AE-3742-ABFB-DB22CC8FA259}"/>
              </a:ext>
            </a:extLst>
          </p:cNvPr>
          <p:cNvSpPr txBox="1"/>
          <p:nvPr/>
        </p:nvSpPr>
        <p:spPr>
          <a:xfrm>
            <a:off x="6100259" y="5009124"/>
            <a:ext cx="1446230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Color Filters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33F555D0-4552-5543-955D-29017AFB10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9276" y="5163097"/>
            <a:ext cx="3024524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84328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46CA9-5C73-DC48-AE59-15D7825F2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Response Normalization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1C4315-D01B-E446-9130-22C251FCE2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6"/>
            <a:ext cx="10801349" cy="1143205"/>
          </a:xfrm>
        </p:spPr>
        <p:txBody>
          <a:bodyPr>
            <a:normAutofit/>
          </a:bodyPr>
          <a:lstStyle/>
          <a:p>
            <a:r>
              <a:rPr lang="en-US" dirty="0"/>
              <a:t>The use of </a:t>
            </a:r>
            <a:r>
              <a:rPr lang="en-US" dirty="0" err="1"/>
              <a:t>ReLU</a:t>
            </a:r>
            <a:r>
              <a:rPr lang="en-US" dirty="0"/>
              <a:t> non-linearity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/>
              <a:t>large activation values</a:t>
            </a:r>
          </a:p>
          <a:p>
            <a:pPr lvl="1"/>
            <a:r>
              <a:rPr lang="en-US" dirty="0"/>
              <a:t>Needed a mechanism to normalize large activations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572A8D2-1261-3C43-A400-AE38402C3474}"/>
              </a:ext>
            </a:extLst>
          </p:cNvPr>
          <p:cNvSpPr/>
          <p:nvPr/>
        </p:nvSpPr>
        <p:spPr>
          <a:xfrm>
            <a:off x="2439390" y="3325091"/>
            <a:ext cx="1294411" cy="129441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89EDFCF-53D9-584E-9588-1D13BF9C83AA}"/>
              </a:ext>
            </a:extLst>
          </p:cNvPr>
          <p:cNvSpPr/>
          <p:nvPr/>
        </p:nvSpPr>
        <p:spPr>
          <a:xfrm>
            <a:off x="1962398" y="3786250"/>
            <a:ext cx="1294411" cy="129441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6A3B956-BF52-104D-994A-5A796782A442}"/>
              </a:ext>
            </a:extLst>
          </p:cNvPr>
          <p:cNvSpPr/>
          <p:nvPr/>
        </p:nvSpPr>
        <p:spPr>
          <a:xfrm>
            <a:off x="1425039" y="4316639"/>
            <a:ext cx="1294411" cy="129441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3337BDE-4F86-394B-BCD8-E38B2735AA94}"/>
              </a:ext>
            </a:extLst>
          </p:cNvPr>
          <p:cNvSpPr/>
          <p:nvPr/>
        </p:nvSpPr>
        <p:spPr>
          <a:xfrm>
            <a:off x="838200" y="4894614"/>
            <a:ext cx="1294411" cy="129441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D5FBBC7-EB0A-7140-832E-94FB5BE8561F}"/>
              </a:ext>
            </a:extLst>
          </p:cNvPr>
          <p:cNvSpPr txBox="1"/>
          <p:nvPr/>
        </p:nvSpPr>
        <p:spPr>
          <a:xfrm rot="19213197">
            <a:off x="106879" y="3787629"/>
            <a:ext cx="2367956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Channel Dimension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F747CC8-FAF3-2E4D-BA51-1D6880E15FB1}"/>
              </a:ext>
            </a:extLst>
          </p:cNvPr>
          <p:cNvSpPr/>
          <p:nvPr/>
        </p:nvSpPr>
        <p:spPr>
          <a:xfrm>
            <a:off x="2587301" y="3443868"/>
            <a:ext cx="124522" cy="12452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347F54F-8477-1842-AECE-B48FE9319BB6}"/>
              </a:ext>
            </a:extLst>
          </p:cNvPr>
          <p:cNvSpPr/>
          <p:nvPr/>
        </p:nvSpPr>
        <p:spPr>
          <a:xfrm>
            <a:off x="948047" y="5018400"/>
            <a:ext cx="124522" cy="124522"/>
          </a:xfrm>
          <a:prstGeom prst="ellipse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3D12540-FADF-1D4B-8E07-8B4E489674B2}"/>
              </a:ext>
            </a:extLst>
          </p:cNvPr>
          <p:cNvCxnSpPr>
            <a:stCxn id="9" idx="3"/>
            <a:endCxn id="10" idx="7"/>
          </p:cNvCxnSpPr>
          <p:nvPr/>
        </p:nvCxnSpPr>
        <p:spPr>
          <a:xfrm flipH="1">
            <a:off x="1054333" y="3550154"/>
            <a:ext cx="1551204" cy="14864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14F8D574-A6B9-554D-8505-39A05C934E56}"/>
              </a:ext>
            </a:extLst>
          </p:cNvPr>
          <p:cNvSpPr/>
          <p:nvPr/>
        </p:nvSpPr>
        <p:spPr>
          <a:xfrm>
            <a:off x="1551248" y="4433455"/>
            <a:ext cx="124522" cy="12452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B6CF853-9690-5C43-9DB6-F8BF9D67B098}"/>
              </a:ext>
            </a:extLst>
          </p:cNvPr>
          <p:cNvSpPr/>
          <p:nvPr/>
        </p:nvSpPr>
        <p:spPr>
          <a:xfrm>
            <a:off x="2079678" y="3926923"/>
            <a:ext cx="124522" cy="124522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FEC52A3-8207-FC41-B918-6FFD2C22B5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5707" y="3162445"/>
            <a:ext cx="5894062" cy="128385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E8E3307-0457-5441-86C2-D958FFCBB4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0452" y="3830010"/>
            <a:ext cx="457370" cy="36274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73EF2A4B-6F8F-FF43-8AA3-B028FD23DBD8}"/>
              </a:ext>
            </a:extLst>
          </p:cNvPr>
          <p:cNvSpPr/>
          <p:nvPr/>
        </p:nvSpPr>
        <p:spPr>
          <a:xfrm>
            <a:off x="4668427" y="4741538"/>
            <a:ext cx="1294411" cy="129441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BD9AEA5-72DD-2E4E-99E4-2749DCCBEAF7}"/>
              </a:ext>
            </a:extLst>
          </p:cNvPr>
          <p:cNvSpPr/>
          <p:nvPr/>
        </p:nvSpPr>
        <p:spPr>
          <a:xfrm>
            <a:off x="4785707" y="4882211"/>
            <a:ext cx="124522" cy="124522"/>
          </a:xfrm>
          <a:prstGeom prst="ellipse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EEF8A1C-628C-E144-B9B1-F55B3E27A4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5918" y="4966219"/>
            <a:ext cx="459736" cy="399016"/>
          </a:xfrm>
          <a:prstGeom prst="rect">
            <a:avLst/>
          </a:prstGeom>
        </p:spPr>
      </p:pic>
      <p:cxnSp>
        <p:nvCxnSpPr>
          <p:cNvPr id="21" name="Curved Connector 20">
            <a:extLst>
              <a:ext uri="{FF2B5EF4-FFF2-40B4-BE49-F238E27FC236}">
                <a16:creationId xmlns:a16="http://schemas.microsoft.com/office/drawing/2014/main" id="{54E30752-EB5E-F34D-9607-E1913BF5B775}"/>
              </a:ext>
            </a:extLst>
          </p:cNvPr>
          <p:cNvCxnSpPr>
            <a:cxnSpLocks/>
            <a:stCxn id="14" idx="3"/>
            <a:endCxn id="18" idx="0"/>
          </p:cNvCxnSpPr>
          <p:nvPr/>
        </p:nvCxnSpPr>
        <p:spPr>
          <a:xfrm rot="16200000" flipH="1">
            <a:off x="3048440" y="3082683"/>
            <a:ext cx="849002" cy="2750054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8DC0798C-90FC-4142-9925-3B3FD32040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8900000">
            <a:off x="1942687" y="3559215"/>
            <a:ext cx="670285" cy="205029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48A26ADB-5286-1A48-AD3B-E4620ABFC3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70994" y="5471258"/>
            <a:ext cx="4337135" cy="279584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76F1C568-E181-AE45-A7A8-238C64798956}"/>
              </a:ext>
            </a:extLst>
          </p:cNvPr>
          <p:cNvSpPr txBox="1"/>
          <p:nvPr/>
        </p:nvSpPr>
        <p:spPr>
          <a:xfrm>
            <a:off x="6356195" y="5036636"/>
            <a:ext cx="4584909" cy="1477328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Parameters used in the paper: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Determined using cross validation on a </a:t>
            </a:r>
            <a:br>
              <a:rPr lang="en-US" dirty="0"/>
            </a:br>
            <a:r>
              <a:rPr lang="en-US" dirty="0"/>
              <a:t>smaller network.</a:t>
            </a:r>
          </a:p>
        </p:txBody>
      </p:sp>
    </p:spTree>
    <p:extLst>
      <p:ext uri="{BB962C8B-B14F-4D97-AF65-F5344CB8AC3E}">
        <p14:creationId xmlns:p14="http://schemas.microsoft.com/office/powerpoint/2010/main" val="407269093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7CD07B-FD61-C847-8970-9CCEC0B705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Augmentation </a:t>
            </a:r>
            <a:br>
              <a:rPr lang="en-US" dirty="0"/>
            </a:br>
            <a:r>
              <a:rPr lang="en-US" sz="3200" dirty="0"/>
              <a:t>(Established Technique)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B869D-6738-0342-A551-92B2A7910D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Used small translations and reflections of images</a:t>
            </a:r>
          </a:p>
          <a:p>
            <a:r>
              <a:rPr lang="en-US" dirty="0"/>
              <a:t>Added random transformations along eigen color-space.</a:t>
            </a:r>
          </a:p>
          <a:p>
            <a:r>
              <a:rPr lang="en-US" dirty="0"/>
              <a:t>Image transformations done in Python on CPU while GPU is training on previous batch.</a:t>
            </a:r>
          </a:p>
          <a:p>
            <a:pPr lvl="1"/>
            <a:r>
              <a:rPr lang="en-US" dirty="0"/>
              <a:t>Today this is increasingly a bottleneck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91378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07E7B8C-EA88-F949-930A-CE33532E0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</a:t>
            </a:r>
            <a:br>
              <a:rPr lang="en-US" dirty="0"/>
            </a:br>
            <a:r>
              <a:rPr lang="en-US" dirty="0"/>
              <a:t>Crash Course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1BBA076-48EE-9146-8CB9-69B17C786A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Supervised Learning</a:t>
            </a:r>
          </a:p>
        </p:txBody>
      </p:sp>
    </p:spTree>
    <p:extLst>
      <p:ext uri="{BB962C8B-B14F-4D97-AF65-F5344CB8AC3E}">
        <p14:creationId xmlns:p14="http://schemas.microsoft.com/office/powerpoint/2010/main" val="290222462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BB73F-1151-234E-A627-08FC98F07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Dropout on Fully Connected Layers</a:t>
            </a:r>
            <a:br>
              <a:rPr lang="en-US" dirty="0"/>
            </a:br>
            <a:r>
              <a:rPr lang="en-US" sz="3200" dirty="0"/>
              <a:t>(Established Technique.)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0E2133-98E9-0148-B2C8-F2C51FE58B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686050" cy="4351339"/>
          </a:xfrm>
        </p:spPr>
        <p:txBody>
          <a:bodyPr/>
          <a:lstStyle/>
          <a:p>
            <a:r>
              <a:rPr lang="en-US" dirty="0"/>
              <a:t>Randomly zero activations </a:t>
            </a:r>
            <a:br>
              <a:rPr lang="en-US" dirty="0"/>
            </a:br>
            <a:r>
              <a:rPr lang="en-US" dirty="0"/>
              <a:t>(with prob. 0.5) during training</a:t>
            </a:r>
          </a:p>
          <a:p>
            <a:r>
              <a:rPr lang="en-US" dirty="0"/>
              <a:t>Reduces co-adaptation of neurons</a:t>
            </a:r>
          </a:p>
          <a:p>
            <a:r>
              <a:rPr lang="en-US" dirty="0"/>
              <a:t>Ensures more robust features</a:t>
            </a:r>
          </a:p>
          <a:p>
            <a:r>
              <a:rPr lang="en-US" dirty="0"/>
              <a:t>Simulates training an ensemble of sparse architectures</a:t>
            </a:r>
          </a:p>
          <a:p>
            <a:pPr marL="14287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4B7F17-6BD2-D74F-A21F-9E29F6E9383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82226" y="1390185"/>
            <a:ext cx="2513598" cy="25214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BBF08C6-829C-8A47-8DFB-55EBA33A85A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92951" y="4001294"/>
            <a:ext cx="2292148" cy="2521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15747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4F895-D4B2-604A-A6B4-B667ABCE3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Results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01E486-A07A-0A40-A6AA-BD9A08C21C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6286" y="1646238"/>
            <a:ext cx="8759428" cy="4498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9777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4E5C25-DADF-9148-B513-1D395537D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Put into historical context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D9CD06-5E4D-2F4F-A6E5-934DEEA045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741" y="2029456"/>
            <a:ext cx="8792965" cy="412874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C627A5A-C97B-704E-BBC9-EDBCACF5D899}"/>
              </a:ext>
            </a:extLst>
          </p:cNvPr>
          <p:cNvSpPr/>
          <p:nvPr/>
        </p:nvSpPr>
        <p:spPr>
          <a:xfrm>
            <a:off x="4493941" y="4137102"/>
            <a:ext cx="970157" cy="158347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551DA6-75F9-5A4C-8332-96379095154A}"/>
              </a:ext>
            </a:extLst>
          </p:cNvPr>
          <p:cNvSpPr txBox="1"/>
          <p:nvPr/>
        </p:nvSpPr>
        <p:spPr>
          <a:xfrm>
            <a:off x="4446661" y="3767770"/>
            <a:ext cx="1064715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 err="1"/>
              <a:t>AlexNet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964834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4C385E-08BB-E24E-BCB2-192CD0E29D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Qualitative Results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D50559-C9D3-464B-8D87-35E1A91AC9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2507" y="946514"/>
            <a:ext cx="6266986" cy="5795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38146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E1A07-F565-4B4A-A2D2-C017913659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450" y="170566"/>
            <a:ext cx="10801350" cy="1325563"/>
          </a:xfrm>
        </p:spPr>
        <p:txBody>
          <a:bodyPr/>
          <a:lstStyle/>
          <a:p>
            <a:r>
              <a:rPr lang="en-US" dirty="0"/>
              <a:t>Good Embeddings …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C476E0-CF78-734E-9B8B-F64FCA0353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450" y="1541502"/>
            <a:ext cx="6832997" cy="499582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F1B2F37-3F3A-164B-8C2A-CF01A711BBD2}"/>
              </a:ext>
            </a:extLst>
          </p:cNvPr>
          <p:cNvSpPr/>
          <p:nvPr/>
        </p:nvSpPr>
        <p:spPr>
          <a:xfrm>
            <a:off x="552450" y="1657390"/>
            <a:ext cx="997570" cy="4810318"/>
          </a:xfrm>
          <a:prstGeom prst="rect">
            <a:avLst/>
          </a:prstGeom>
          <a:noFill/>
          <a:ln w="762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D52211-D33A-B442-8606-AC936A8A6A4B}"/>
              </a:ext>
            </a:extLst>
          </p:cNvPr>
          <p:cNvSpPr txBox="1"/>
          <p:nvPr/>
        </p:nvSpPr>
        <p:spPr>
          <a:xfrm>
            <a:off x="680871" y="1304468"/>
            <a:ext cx="869149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Query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19D9DAA-F4A1-1645-90AD-092271E220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7386515" y="2710689"/>
            <a:ext cx="5692042" cy="181371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E0C7CCE-33F9-DC4B-B9AE-66EC5F220F00}"/>
              </a:ext>
            </a:extLst>
          </p:cNvPr>
          <p:cNvSpPr txBox="1"/>
          <p:nvPr/>
        </p:nvSpPr>
        <p:spPr>
          <a:xfrm>
            <a:off x="8073483" y="895171"/>
            <a:ext cx="1556836" cy="6463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Embedding </a:t>
            </a:r>
            <a:br>
              <a:rPr lang="en-US" dirty="0"/>
            </a:br>
            <a:r>
              <a:rPr lang="en-US" dirty="0"/>
              <a:t>Layer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99CE2E2-E94C-084F-99DB-8DA4A7B42C0F}"/>
              </a:ext>
            </a:extLst>
          </p:cNvPr>
          <p:cNvSpPr/>
          <p:nvPr/>
        </p:nvSpPr>
        <p:spPr>
          <a:xfrm>
            <a:off x="9779620" y="1086687"/>
            <a:ext cx="858362" cy="13492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CDCFE2D-1B1C-684E-BA82-56E3617A2BDE}"/>
              </a:ext>
            </a:extLst>
          </p:cNvPr>
          <p:cNvSpPr txBox="1"/>
          <p:nvPr/>
        </p:nvSpPr>
        <p:spPr>
          <a:xfrm>
            <a:off x="7298621" y="1759069"/>
            <a:ext cx="1553280" cy="120032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dirty="0"/>
              <a:t>Images with largest dot product with query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C1DDD9-A18F-FA45-8FB0-72F5BF8E0BB8}"/>
              </a:ext>
            </a:extLst>
          </p:cNvPr>
          <p:cNvSpPr txBox="1"/>
          <p:nvPr/>
        </p:nvSpPr>
        <p:spPr>
          <a:xfrm>
            <a:off x="1509937" y="1045448"/>
            <a:ext cx="5463355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This will later be the foundation of </a:t>
            </a:r>
            <a:r>
              <a:rPr lang="en-US" b="1" dirty="0"/>
              <a:t>many</a:t>
            </a:r>
            <a:r>
              <a:rPr lang="en-US" dirty="0"/>
              <a:t> papers</a:t>
            </a:r>
          </a:p>
        </p:txBody>
      </p:sp>
    </p:spTree>
    <p:extLst>
      <p:ext uri="{BB962C8B-B14F-4D97-AF65-F5344CB8AC3E}">
        <p14:creationId xmlns:p14="http://schemas.microsoft.com/office/powerpoint/2010/main" val="382325041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C0BE3B-6E68-FC4C-9CDF-329D15337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 and Opportunities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963649-CA9C-0047-9127-90AD527CCE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Model architecture is determined by system, what happens when GPUs get faster or bigger?</a:t>
            </a:r>
          </a:p>
          <a:p>
            <a:r>
              <a:rPr lang="en-US" dirty="0"/>
              <a:t>Multiple fully connected layers </a:t>
            </a:r>
            <a:r>
              <a:rPr lang="en-US" dirty="0">
                <a:sym typeface="Wingdings" pitchFamily="2" charset="2"/>
              </a:rPr>
              <a:t> many parameters</a:t>
            </a:r>
          </a:p>
          <a:p>
            <a:r>
              <a:rPr lang="en-US" dirty="0">
                <a:sym typeface="Wingdings" pitchFamily="2" charset="2"/>
              </a:rPr>
              <a:t>Images are assumed fixed input size</a:t>
            </a:r>
          </a:p>
          <a:p>
            <a:r>
              <a:rPr lang="en-US" dirty="0">
                <a:sym typeface="Wingdings" pitchFamily="2" charset="2"/>
              </a:rPr>
              <a:t>Many hyper-parameters to tune</a:t>
            </a:r>
          </a:p>
          <a:p>
            <a:r>
              <a:rPr lang="en-US" dirty="0">
                <a:sym typeface="Wingdings" pitchFamily="2" charset="2"/>
              </a:rPr>
              <a:t>Implementation in CUDA is hard to extend</a:t>
            </a:r>
          </a:p>
        </p:txBody>
      </p:sp>
    </p:spTree>
    <p:extLst>
      <p:ext uri="{BB962C8B-B14F-4D97-AF65-F5344CB8AC3E}">
        <p14:creationId xmlns:p14="http://schemas.microsoft.com/office/powerpoint/2010/main" val="494489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30575C-DE3C-0341-84D2-75C540360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 term impact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978AB7-FF75-9E44-B54E-B50797CB7A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Cited by over 34,000 papers</a:t>
            </a:r>
          </a:p>
          <a:p>
            <a:r>
              <a:rPr lang="en-US" dirty="0"/>
              <a:t>Used as features in many other computer vision models</a:t>
            </a:r>
          </a:p>
          <a:p>
            <a:r>
              <a:rPr lang="en-US" dirty="0"/>
              <a:t>Follow-up work on Caffe made the models more accessible</a:t>
            </a:r>
          </a:p>
          <a:p>
            <a:r>
              <a:rPr lang="en-US" dirty="0"/>
              <a:t>The model, code, and many of the techniques have largely been replaced but this work shaped contemporary computer vision and helped elevate deep learning in the ML and CV communities.</a:t>
            </a:r>
          </a:p>
        </p:txBody>
      </p:sp>
    </p:spTree>
    <p:extLst>
      <p:ext uri="{BB962C8B-B14F-4D97-AF65-F5344CB8AC3E}">
        <p14:creationId xmlns:p14="http://schemas.microsoft.com/office/powerpoint/2010/main" val="341185290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6F0D850-A5B5-3F43-B070-8DFC6F959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ImageNet 2012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2015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444937F-04D1-664D-A720-6AF51D50EF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25443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504" y="204211"/>
            <a:ext cx="11568446" cy="1325563"/>
          </a:xfrm>
        </p:spPr>
        <p:txBody>
          <a:bodyPr>
            <a:normAutofit/>
          </a:bodyPr>
          <a:lstStyle/>
          <a:p>
            <a:r>
              <a:rPr lang="en-US" sz="4000" dirty="0"/>
              <a:t>Machine Learning ≈ Function Approximation</a:t>
            </a:r>
            <a:endParaRPr lang="en-US" sz="4000" b="1" i="1" dirty="0"/>
          </a:p>
        </p:txBody>
      </p:sp>
      <p:pic>
        <p:nvPicPr>
          <p:cNvPr id="4" name="Picture 4" descr="https://encrypted-tbn1.gstatic.com/images?q=tbn:ANd9GcQ-1rHkamhDd8jaylUzd9ZLACpZeFJeUbYXt8ulOFnLR3-GhW0v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2657" y="2087453"/>
            <a:ext cx="1662991" cy="1447800"/>
          </a:xfrm>
          <a:prstGeom prst="rect">
            <a:avLst/>
          </a:prstGeom>
          <a:noFill/>
        </p:spPr>
      </p:pic>
      <p:sp>
        <p:nvSpPr>
          <p:cNvPr id="5" name="Right Arrow 4"/>
          <p:cNvSpPr/>
          <p:nvPr/>
        </p:nvSpPr>
        <p:spPr>
          <a:xfrm>
            <a:off x="2839545" y="2570929"/>
            <a:ext cx="512379" cy="4808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572641" y="2549743"/>
            <a:ext cx="17892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>
                <a:latin typeface="Helvetica Neue" charset="0"/>
                <a:ea typeface="Helvetica Neue" charset="0"/>
                <a:cs typeface="Helvetica Neue" charset="0"/>
              </a:rPr>
              <a:t>Label</a:t>
            </a:r>
            <a:r>
              <a:rPr lang="en-US" sz="2800" dirty="0" err="1">
                <a:latin typeface="Helvetica Neue" charset="0"/>
                <a:ea typeface="Helvetica Neue" charset="0"/>
                <a:cs typeface="Helvetica Neue" charset="0"/>
              </a:rPr>
              <a:t>:</a:t>
            </a:r>
            <a:r>
              <a:rPr lang="en-US" sz="2800" i="1" dirty="0" err="1">
                <a:latin typeface="Helvetica Neue" charset="0"/>
                <a:ea typeface="Helvetica Neue" charset="0"/>
                <a:cs typeface="Helvetica Neue" charset="0"/>
              </a:rPr>
              <a:t>Cat</a:t>
            </a:r>
            <a:endParaRPr lang="en-US" sz="2800" i="1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458907" y="1414791"/>
            <a:ext cx="32736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Object Recognition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122510" y="1414791"/>
            <a:ext cx="34323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Speech Recognition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59000" contrast="5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17992" y="2192556"/>
            <a:ext cx="1971881" cy="123759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143040" y="2334299"/>
            <a:ext cx="201369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>
                <a:latin typeface="Helvetica Neue" charset="0"/>
                <a:ea typeface="Helvetica Neue" charset="0"/>
                <a:cs typeface="Helvetica Neue" charset="0"/>
              </a:rPr>
              <a:t>“The cat in </a:t>
            </a:r>
            <a:br>
              <a:rPr lang="en-US" sz="2800" i="1" dirty="0">
                <a:latin typeface="Helvetica Neue" charset="0"/>
                <a:ea typeface="Helvetica Neue" charset="0"/>
                <a:cs typeface="Helvetica Neue" charset="0"/>
              </a:rPr>
            </a:br>
            <a:r>
              <a:rPr lang="en-US" sz="2800" i="1" dirty="0">
                <a:latin typeface="Helvetica Neue" charset="0"/>
                <a:ea typeface="Helvetica Neue" charset="0"/>
                <a:cs typeface="Helvetica Neue" charset="0"/>
              </a:rPr>
              <a:t>the hat”</a:t>
            </a:r>
          </a:p>
        </p:txBody>
      </p:sp>
      <p:sp>
        <p:nvSpPr>
          <p:cNvPr id="13" name="Right Arrow 12"/>
          <p:cNvSpPr/>
          <p:nvPr/>
        </p:nvSpPr>
        <p:spPr>
          <a:xfrm>
            <a:off x="8513606" y="2570928"/>
            <a:ext cx="512379" cy="4808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/>
          <p:cNvGrpSpPr/>
          <p:nvPr/>
        </p:nvGrpSpPr>
        <p:grpSpPr>
          <a:xfrm>
            <a:off x="935940" y="4031133"/>
            <a:ext cx="4319585" cy="2497477"/>
            <a:chOff x="935940" y="4031133"/>
            <a:chExt cx="4319585" cy="2497477"/>
          </a:xfrm>
        </p:grpSpPr>
        <p:sp>
          <p:nvSpPr>
            <p:cNvPr id="18" name="TextBox 17"/>
            <p:cNvSpPr txBox="1"/>
            <p:nvPr/>
          </p:nvSpPr>
          <p:spPr>
            <a:xfrm>
              <a:off x="1624152" y="4031133"/>
              <a:ext cx="272375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Helvetica Neue" charset="0"/>
                  <a:ea typeface="Helvetica Neue" charset="0"/>
                  <a:cs typeface="Helvetica Neue" charset="0"/>
                </a:rPr>
                <a:t>Robotic Control</a:t>
              </a:r>
            </a:p>
          </p:txBody>
        </p:sp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35940" y="4596870"/>
              <a:ext cx="4319585" cy="1931740"/>
            </a:xfrm>
            <a:prstGeom prst="rect">
              <a:avLst/>
            </a:prstGeom>
          </p:spPr>
        </p:pic>
      </p:grpSp>
      <p:grpSp>
        <p:nvGrpSpPr>
          <p:cNvPr id="158" name="Group 157"/>
          <p:cNvGrpSpPr/>
          <p:nvPr/>
        </p:nvGrpSpPr>
        <p:grpSpPr>
          <a:xfrm>
            <a:off x="6725051" y="4044895"/>
            <a:ext cx="5202405" cy="2580747"/>
            <a:chOff x="6725051" y="4073650"/>
            <a:chExt cx="5202405" cy="2580747"/>
          </a:xfrm>
        </p:grpSpPr>
        <p:grpSp>
          <p:nvGrpSpPr>
            <p:cNvPr id="152" name="Group 151"/>
            <p:cNvGrpSpPr/>
            <p:nvPr/>
          </p:nvGrpSpPr>
          <p:grpSpPr>
            <a:xfrm>
              <a:off x="6725051" y="4848046"/>
              <a:ext cx="5202405" cy="1806351"/>
              <a:chOff x="5663721" y="4445290"/>
              <a:chExt cx="6229862" cy="2163099"/>
            </a:xfrm>
          </p:grpSpPr>
          <p:sp>
            <p:nvSpPr>
              <p:cNvPr id="22" name="Rectangle 21"/>
              <p:cNvSpPr/>
              <p:nvPr/>
            </p:nvSpPr>
            <p:spPr>
              <a:xfrm>
                <a:off x="5663721" y="6208279"/>
                <a:ext cx="3181230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i="1" dirty="0">
                    <a:solidFill>
                      <a:srgbClr val="000000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The cat in the hat.</a:t>
                </a:r>
                <a:endParaRPr lang="en-US" sz="1400" dirty="0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8405514" y="4445290"/>
                <a:ext cx="3488069" cy="4791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i="1" dirty="0">
                    <a:solidFill>
                      <a:srgbClr val="000000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El </a:t>
                </a:r>
                <a:r>
                  <a:rPr lang="en-US" sz="2000" i="1" dirty="0" err="1">
                    <a:solidFill>
                      <a:srgbClr val="000000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gato</a:t>
                </a:r>
                <a:r>
                  <a:rPr lang="en-US" sz="2000" i="1" dirty="0">
                    <a:solidFill>
                      <a:srgbClr val="000000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 </a:t>
                </a:r>
                <a:r>
                  <a:rPr lang="en-US" sz="2000" i="1" dirty="0" err="1">
                    <a:solidFill>
                      <a:srgbClr val="000000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en</a:t>
                </a:r>
                <a:r>
                  <a:rPr lang="en-US" sz="2000" i="1" dirty="0">
                    <a:solidFill>
                      <a:srgbClr val="000000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 el sombrero</a:t>
                </a:r>
              </a:p>
            </p:txBody>
          </p:sp>
          <p:grpSp>
            <p:nvGrpSpPr>
              <p:cNvPr id="51" name="Group 50"/>
              <p:cNvGrpSpPr/>
              <p:nvPr/>
            </p:nvGrpSpPr>
            <p:grpSpPr>
              <a:xfrm>
                <a:off x="5898933" y="5323358"/>
                <a:ext cx="227993" cy="977462"/>
                <a:chOff x="5898933" y="5289331"/>
                <a:chExt cx="227993" cy="977462"/>
              </a:xfrm>
            </p:grpSpPr>
            <p:grpSp>
              <p:nvGrpSpPr>
                <p:cNvPr id="29" name="Group 28"/>
                <p:cNvGrpSpPr/>
                <p:nvPr/>
              </p:nvGrpSpPr>
              <p:grpSpPr>
                <a:xfrm>
                  <a:off x="5898933" y="5289331"/>
                  <a:ext cx="227993" cy="688458"/>
                  <a:chOff x="6156434" y="4596870"/>
                  <a:chExt cx="338959" cy="1023537"/>
                </a:xfrm>
              </p:grpSpPr>
              <p:sp>
                <p:nvSpPr>
                  <p:cNvPr id="24" name="Rounded Rectangle 23"/>
                  <p:cNvSpPr/>
                  <p:nvPr/>
                </p:nvSpPr>
                <p:spPr>
                  <a:xfrm>
                    <a:off x="6156434" y="4596870"/>
                    <a:ext cx="338959" cy="1023537"/>
                  </a:xfrm>
                  <a:prstGeom prst="roundRect">
                    <a:avLst>
                      <a:gd name="adj" fmla="val 39923"/>
                    </a:avLst>
                  </a:prstGeom>
                </p:spPr>
                <p:style>
                  <a:lnRef idx="2">
                    <a:schemeClr val="accent1"/>
                  </a:lnRef>
                  <a:fillRef idx="1">
                    <a:schemeClr val="l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  <p:grpSp>
                <p:nvGrpSpPr>
                  <p:cNvPr id="28" name="Group 27"/>
                  <p:cNvGrpSpPr/>
                  <p:nvPr/>
                </p:nvGrpSpPr>
                <p:grpSpPr>
                  <a:xfrm>
                    <a:off x="6210497" y="4690401"/>
                    <a:ext cx="230832" cy="836474"/>
                    <a:chOff x="6198671" y="4714938"/>
                    <a:chExt cx="230832" cy="836474"/>
                  </a:xfrm>
                </p:grpSpPr>
                <p:sp>
                  <p:nvSpPr>
                    <p:cNvPr id="25" name="Oval 24"/>
                    <p:cNvSpPr/>
                    <p:nvPr/>
                  </p:nvSpPr>
                  <p:spPr>
                    <a:xfrm>
                      <a:off x="6198671" y="4714938"/>
                      <a:ext cx="230832" cy="230832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600">
                        <a:ln w="0"/>
                        <a:solidFill>
                          <a:schemeClr val="accent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</a:endParaRPr>
                    </a:p>
                  </p:txBody>
                </p:sp>
                <p:sp>
                  <p:nvSpPr>
                    <p:cNvPr id="26" name="Oval 25"/>
                    <p:cNvSpPr/>
                    <p:nvPr/>
                  </p:nvSpPr>
                  <p:spPr>
                    <a:xfrm>
                      <a:off x="6198671" y="5017759"/>
                      <a:ext cx="230832" cy="230832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600">
                        <a:ln w="0"/>
                        <a:solidFill>
                          <a:schemeClr val="accent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</a:endParaRPr>
                    </a:p>
                  </p:txBody>
                </p:sp>
                <p:sp>
                  <p:nvSpPr>
                    <p:cNvPr id="27" name="Oval 26"/>
                    <p:cNvSpPr/>
                    <p:nvPr/>
                  </p:nvSpPr>
                  <p:spPr>
                    <a:xfrm>
                      <a:off x="6198671" y="5320580"/>
                      <a:ext cx="230832" cy="230832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600">
                        <a:ln w="0"/>
                        <a:solidFill>
                          <a:schemeClr val="accent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</a:endParaRPr>
                    </a:p>
                  </p:txBody>
                </p:sp>
              </p:grpSp>
            </p:grpSp>
            <p:cxnSp>
              <p:nvCxnSpPr>
                <p:cNvPr id="49" name="Straight Arrow Connector 48"/>
                <p:cNvCxnSpPr>
                  <a:endCxn id="24" idx="2"/>
                </p:cNvCxnSpPr>
                <p:nvPr/>
              </p:nvCxnSpPr>
              <p:spPr>
                <a:xfrm flipV="1">
                  <a:off x="6012930" y="5977789"/>
                  <a:ext cx="0" cy="289004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2" name="Group 51"/>
              <p:cNvGrpSpPr/>
              <p:nvPr/>
            </p:nvGrpSpPr>
            <p:grpSpPr>
              <a:xfrm>
                <a:off x="6384432" y="5323358"/>
                <a:ext cx="227993" cy="977462"/>
                <a:chOff x="5898933" y="5289331"/>
                <a:chExt cx="227993" cy="977462"/>
              </a:xfrm>
            </p:grpSpPr>
            <p:grpSp>
              <p:nvGrpSpPr>
                <p:cNvPr id="53" name="Group 52"/>
                <p:cNvGrpSpPr/>
                <p:nvPr/>
              </p:nvGrpSpPr>
              <p:grpSpPr>
                <a:xfrm>
                  <a:off x="5898933" y="5289331"/>
                  <a:ext cx="227993" cy="688458"/>
                  <a:chOff x="6156434" y="4596870"/>
                  <a:chExt cx="338959" cy="1023537"/>
                </a:xfrm>
              </p:grpSpPr>
              <p:sp>
                <p:nvSpPr>
                  <p:cNvPr id="55" name="Rounded Rectangle 54"/>
                  <p:cNvSpPr/>
                  <p:nvPr/>
                </p:nvSpPr>
                <p:spPr>
                  <a:xfrm>
                    <a:off x="6156434" y="4596870"/>
                    <a:ext cx="338959" cy="1023537"/>
                  </a:xfrm>
                  <a:prstGeom prst="roundRect">
                    <a:avLst>
                      <a:gd name="adj" fmla="val 39923"/>
                    </a:avLst>
                  </a:prstGeom>
                </p:spPr>
                <p:style>
                  <a:lnRef idx="2">
                    <a:schemeClr val="accent1"/>
                  </a:lnRef>
                  <a:fillRef idx="1">
                    <a:schemeClr val="l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  <p:grpSp>
                <p:nvGrpSpPr>
                  <p:cNvPr id="56" name="Group 55"/>
                  <p:cNvGrpSpPr/>
                  <p:nvPr/>
                </p:nvGrpSpPr>
                <p:grpSpPr>
                  <a:xfrm>
                    <a:off x="6210497" y="4690401"/>
                    <a:ext cx="230832" cy="836474"/>
                    <a:chOff x="6198671" y="4714938"/>
                    <a:chExt cx="230832" cy="836474"/>
                  </a:xfrm>
                </p:grpSpPr>
                <p:sp>
                  <p:nvSpPr>
                    <p:cNvPr id="57" name="Oval 56"/>
                    <p:cNvSpPr/>
                    <p:nvPr/>
                  </p:nvSpPr>
                  <p:spPr>
                    <a:xfrm>
                      <a:off x="6198671" y="4714938"/>
                      <a:ext cx="230832" cy="230832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600">
                        <a:ln w="0"/>
                        <a:solidFill>
                          <a:schemeClr val="accent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</a:endParaRPr>
                    </a:p>
                  </p:txBody>
                </p:sp>
                <p:sp>
                  <p:nvSpPr>
                    <p:cNvPr id="58" name="Oval 57"/>
                    <p:cNvSpPr/>
                    <p:nvPr/>
                  </p:nvSpPr>
                  <p:spPr>
                    <a:xfrm>
                      <a:off x="6198671" y="5017759"/>
                      <a:ext cx="230832" cy="230832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600">
                        <a:ln w="0"/>
                        <a:solidFill>
                          <a:schemeClr val="accent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</a:endParaRPr>
                    </a:p>
                  </p:txBody>
                </p:sp>
                <p:sp>
                  <p:nvSpPr>
                    <p:cNvPr id="59" name="Oval 58"/>
                    <p:cNvSpPr/>
                    <p:nvPr/>
                  </p:nvSpPr>
                  <p:spPr>
                    <a:xfrm>
                      <a:off x="6198671" y="5320580"/>
                      <a:ext cx="230832" cy="230832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600">
                        <a:ln w="0"/>
                        <a:solidFill>
                          <a:schemeClr val="accent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</a:endParaRPr>
                    </a:p>
                  </p:txBody>
                </p:sp>
              </p:grpSp>
            </p:grpSp>
            <p:cxnSp>
              <p:nvCxnSpPr>
                <p:cNvPr id="54" name="Straight Arrow Connector 53"/>
                <p:cNvCxnSpPr/>
                <p:nvPr/>
              </p:nvCxnSpPr>
              <p:spPr>
                <a:xfrm flipV="1">
                  <a:off x="6012930" y="5977789"/>
                  <a:ext cx="0" cy="289004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0" name="Group 59"/>
              <p:cNvGrpSpPr/>
              <p:nvPr/>
            </p:nvGrpSpPr>
            <p:grpSpPr>
              <a:xfrm>
                <a:off x="6820246" y="5323358"/>
                <a:ext cx="227993" cy="977462"/>
                <a:chOff x="5898933" y="5289331"/>
                <a:chExt cx="227993" cy="977462"/>
              </a:xfrm>
            </p:grpSpPr>
            <p:grpSp>
              <p:nvGrpSpPr>
                <p:cNvPr id="61" name="Group 60"/>
                <p:cNvGrpSpPr/>
                <p:nvPr/>
              </p:nvGrpSpPr>
              <p:grpSpPr>
                <a:xfrm>
                  <a:off x="5898933" y="5289331"/>
                  <a:ext cx="227993" cy="688458"/>
                  <a:chOff x="6156434" y="4596870"/>
                  <a:chExt cx="338959" cy="1023537"/>
                </a:xfrm>
              </p:grpSpPr>
              <p:sp>
                <p:nvSpPr>
                  <p:cNvPr id="63" name="Rounded Rectangle 62"/>
                  <p:cNvSpPr/>
                  <p:nvPr/>
                </p:nvSpPr>
                <p:spPr>
                  <a:xfrm>
                    <a:off x="6156434" y="4596870"/>
                    <a:ext cx="338959" cy="1023537"/>
                  </a:xfrm>
                  <a:prstGeom prst="roundRect">
                    <a:avLst>
                      <a:gd name="adj" fmla="val 39923"/>
                    </a:avLst>
                  </a:prstGeom>
                </p:spPr>
                <p:style>
                  <a:lnRef idx="2">
                    <a:schemeClr val="accent1"/>
                  </a:lnRef>
                  <a:fillRef idx="1">
                    <a:schemeClr val="l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  <p:grpSp>
                <p:nvGrpSpPr>
                  <p:cNvPr id="64" name="Group 63"/>
                  <p:cNvGrpSpPr/>
                  <p:nvPr/>
                </p:nvGrpSpPr>
                <p:grpSpPr>
                  <a:xfrm>
                    <a:off x="6210497" y="4690401"/>
                    <a:ext cx="230832" cy="836474"/>
                    <a:chOff x="6198671" y="4714938"/>
                    <a:chExt cx="230832" cy="836474"/>
                  </a:xfrm>
                </p:grpSpPr>
                <p:sp>
                  <p:nvSpPr>
                    <p:cNvPr id="65" name="Oval 64"/>
                    <p:cNvSpPr/>
                    <p:nvPr/>
                  </p:nvSpPr>
                  <p:spPr>
                    <a:xfrm>
                      <a:off x="6198671" y="4714938"/>
                      <a:ext cx="230832" cy="230832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600">
                        <a:ln w="0"/>
                        <a:solidFill>
                          <a:schemeClr val="accent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</a:endParaRPr>
                    </a:p>
                  </p:txBody>
                </p:sp>
                <p:sp>
                  <p:nvSpPr>
                    <p:cNvPr id="66" name="Oval 65"/>
                    <p:cNvSpPr/>
                    <p:nvPr/>
                  </p:nvSpPr>
                  <p:spPr>
                    <a:xfrm>
                      <a:off x="6198671" y="5017759"/>
                      <a:ext cx="230832" cy="230832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600">
                        <a:ln w="0"/>
                        <a:solidFill>
                          <a:schemeClr val="accent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</a:endParaRPr>
                    </a:p>
                  </p:txBody>
                </p:sp>
                <p:sp>
                  <p:nvSpPr>
                    <p:cNvPr id="67" name="Oval 66"/>
                    <p:cNvSpPr/>
                    <p:nvPr/>
                  </p:nvSpPr>
                  <p:spPr>
                    <a:xfrm>
                      <a:off x="6198671" y="5320580"/>
                      <a:ext cx="230832" cy="230832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600">
                        <a:ln w="0"/>
                        <a:solidFill>
                          <a:schemeClr val="accent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</a:endParaRPr>
                    </a:p>
                  </p:txBody>
                </p:sp>
              </p:grpSp>
            </p:grpSp>
            <p:cxnSp>
              <p:nvCxnSpPr>
                <p:cNvPr id="62" name="Straight Arrow Connector 61"/>
                <p:cNvCxnSpPr/>
                <p:nvPr/>
              </p:nvCxnSpPr>
              <p:spPr>
                <a:xfrm flipV="1">
                  <a:off x="6012930" y="5977789"/>
                  <a:ext cx="0" cy="289004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8" name="Group 67"/>
              <p:cNvGrpSpPr/>
              <p:nvPr/>
            </p:nvGrpSpPr>
            <p:grpSpPr>
              <a:xfrm>
                <a:off x="7236481" y="5323358"/>
                <a:ext cx="227993" cy="977462"/>
                <a:chOff x="5898933" y="5289331"/>
                <a:chExt cx="227993" cy="977462"/>
              </a:xfrm>
            </p:grpSpPr>
            <p:grpSp>
              <p:nvGrpSpPr>
                <p:cNvPr id="69" name="Group 68"/>
                <p:cNvGrpSpPr/>
                <p:nvPr/>
              </p:nvGrpSpPr>
              <p:grpSpPr>
                <a:xfrm>
                  <a:off x="5898933" y="5289331"/>
                  <a:ext cx="227993" cy="688458"/>
                  <a:chOff x="6156434" y="4596870"/>
                  <a:chExt cx="338959" cy="1023537"/>
                </a:xfrm>
              </p:grpSpPr>
              <p:sp>
                <p:nvSpPr>
                  <p:cNvPr id="71" name="Rounded Rectangle 70"/>
                  <p:cNvSpPr/>
                  <p:nvPr/>
                </p:nvSpPr>
                <p:spPr>
                  <a:xfrm>
                    <a:off x="6156434" y="4596870"/>
                    <a:ext cx="338959" cy="1023537"/>
                  </a:xfrm>
                  <a:prstGeom prst="roundRect">
                    <a:avLst>
                      <a:gd name="adj" fmla="val 39923"/>
                    </a:avLst>
                  </a:prstGeom>
                </p:spPr>
                <p:style>
                  <a:lnRef idx="2">
                    <a:schemeClr val="accent1"/>
                  </a:lnRef>
                  <a:fillRef idx="1">
                    <a:schemeClr val="l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  <p:grpSp>
                <p:nvGrpSpPr>
                  <p:cNvPr id="72" name="Group 71"/>
                  <p:cNvGrpSpPr/>
                  <p:nvPr/>
                </p:nvGrpSpPr>
                <p:grpSpPr>
                  <a:xfrm>
                    <a:off x="6210497" y="4690401"/>
                    <a:ext cx="230832" cy="836474"/>
                    <a:chOff x="6198671" y="4714938"/>
                    <a:chExt cx="230832" cy="836474"/>
                  </a:xfrm>
                </p:grpSpPr>
                <p:sp>
                  <p:nvSpPr>
                    <p:cNvPr id="73" name="Oval 72"/>
                    <p:cNvSpPr/>
                    <p:nvPr/>
                  </p:nvSpPr>
                  <p:spPr>
                    <a:xfrm>
                      <a:off x="6198671" y="4714938"/>
                      <a:ext cx="230832" cy="230832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600">
                        <a:ln w="0"/>
                        <a:solidFill>
                          <a:schemeClr val="accent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</a:endParaRPr>
                    </a:p>
                  </p:txBody>
                </p:sp>
                <p:sp>
                  <p:nvSpPr>
                    <p:cNvPr id="74" name="Oval 73"/>
                    <p:cNvSpPr/>
                    <p:nvPr/>
                  </p:nvSpPr>
                  <p:spPr>
                    <a:xfrm>
                      <a:off x="6198671" y="5017759"/>
                      <a:ext cx="230832" cy="230832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600">
                        <a:ln w="0"/>
                        <a:solidFill>
                          <a:schemeClr val="accent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</a:endParaRPr>
                    </a:p>
                  </p:txBody>
                </p:sp>
                <p:sp>
                  <p:nvSpPr>
                    <p:cNvPr id="75" name="Oval 74"/>
                    <p:cNvSpPr/>
                    <p:nvPr/>
                  </p:nvSpPr>
                  <p:spPr>
                    <a:xfrm>
                      <a:off x="6198671" y="5320580"/>
                      <a:ext cx="230832" cy="230832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600">
                        <a:ln w="0"/>
                        <a:solidFill>
                          <a:schemeClr val="accent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</a:endParaRPr>
                    </a:p>
                  </p:txBody>
                </p:sp>
              </p:grpSp>
            </p:grpSp>
            <p:cxnSp>
              <p:nvCxnSpPr>
                <p:cNvPr id="70" name="Straight Arrow Connector 69"/>
                <p:cNvCxnSpPr/>
                <p:nvPr/>
              </p:nvCxnSpPr>
              <p:spPr>
                <a:xfrm flipV="1">
                  <a:off x="6012930" y="5977789"/>
                  <a:ext cx="0" cy="289004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6" name="Group 75"/>
              <p:cNvGrpSpPr/>
              <p:nvPr/>
            </p:nvGrpSpPr>
            <p:grpSpPr>
              <a:xfrm>
                <a:off x="7770357" y="5323358"/>
                <a:ext cx="227993" cy="977462"/>
                <a:chOff x="5898933" y="5289331"/>
                <a:chExt cx="227993" cy="977462"/>
              </a:xfrm>
            </p:grpSpPr>
            <p:grpSp>
              <p:nvGrpSpPr>
                <p:cNvPr id="77" name="Group 76"/>
                <p:cNvGrpSpPr/>
                <p:nvPr/>
              </p:nvGrpSpPr>
              <p:grpSpPr>
                <a:xfrm>
                  <a:off x="5898933" y="5289331"/>
                  <a:ext cx="227993" cy="688458"/>
                  <a:chOff x="6156434" y="4596870"/>
                  <a:chExt cx="338959" cy="1023537"/>
                </a:xfrm>
              </p:grpSpPr>
              <p:sp>
                <p:nvSpPr>
                  <p:cNvPr id="79" name="Rounded Rectangle 78"/>
                  <p:cNvSpPr/>
                  <p:nvPr/>
                </p:nvSpPr>
                <p:spPr>
                  <a:xfrm>
                    <a:off x="6156434" y="4596870"/>
                    <a:ext cx="338959" cy="1023537"/>
                  </a:xfrm>
                  <a:prstGeom prst="roundRect">
                    <a:avLst>
                      <a:gd name="adj" fmla="val 39923"/>
                    </a:avLst>
                  </a:prstGeom>
                </p:spPr>
                <p:style>
                  <a:lnRef idx="2">
                    <a:schemeClr val="accent1"/>
                  </a:lnRef>
                  <a:fillRef idx="1">
                    <a:schemeClr val="l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  <p:grpSp>
                <p:nvGrpSpPr>
                  <p:cNvPr id="80" name="Group 79"/>
                  <p:cNvGrpSpPr/>
                  <p:nvPr/>
                </p:nvGrpSpPr>
                <p:grpSpPr>
                  <a:xfrm>
                    <a:off x="6210497" y="4690401"/>
                    <a:ext cx="230832" cy="836474"/>
                    <a:chOff x="6198671" y="4714938"/>
                    <a:chExt cx="230832" cy="836474"/>
                  </a:xfrm>
                </p:grpSpPr>
                <p:sp>
                  <p:nvSpPr>
                    <p:cNvPr id="81" name="Oval 80"/>
                    <p:cNvSpPr/>
                    <p:nvPr/>
                  </p:nvSpPr>
                  <p:spPr>
                    <a:xfrm>
                      <a:off x="6198671" y="4714938"/>
                      <a:ext cx="230832" cy="230832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600">
                        <a:ln w="0"/>
                        <a:solidFill>
                          <a:schemeClr val="accent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</a:endParaRPr>
                    </a:p>
                  </p:txBody>
                </p:sp>
                <p:sp>
                  <p:nvSpPr>
                    <p:cNvPr id="82" name="Oval 81"/>
                    <p:cNvSpPr/>
                    <p:nvPr/>
                  </p:nvSpPr>
                  <p:spPr>
                    <a:xfrm>
                      <a:off x="6198671" y="5017759"/>
                      <a:ext cx="230832" cy="230832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600">
                        <a:ln w="0"/>
                        <a:solidFill>
                          <a:schemeClr val="accent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</a:endParaRPr>
                    </a:p>
                  </p:txBody>
                </p:sp>
                <p:sp>
                  <p:nvSpPr>
                    <p:cNvPr id="83" name="Oval 82"/>
                    <p:cNvSpPr/>
                    <p:nvPr/>
                  </p:nvSpPr>
                  <p:spPr>
                    <a:xfrm>
                      <a:off x="6198671" y="5320580"/>
                      <a:ext cx="230832" cy="230832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600">
                        <a:ln w="0"/>
                        <a:solidFill>
                          <a:schemeClr val="accent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</a:endParaRPr>
                    </a:p>
                  </p:txBody>
                </p:sp>
              </p:grpSp>
            </p:grpSp>
            <p:cxnSp>
              <p:nvCxnSpPr>
                <p:cNvPr id="78" name="Straight Arrow Connector 77"/>
                <p:cNvCxnSpPr/>
                <p:nvPr/>
              </p:nvCxnSpPr>
              <p:spPr>
                <a:xfrm flipV="1">
                  <a:off x="6012930" y="5977789"/>
                  <a:ext cx="0" cy="289004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84" name="Straight Arrow Connector 83"/>
              <p:cNvCxnSpPr>
                <a:stCxn id="24" idx="3"/>
                <a:endCxn id="55" idx="1"/>
              </p:cNvCxnSpPr>
              <p:nvPr/>
            </p:nvCxnSpPr>
            <p:spPr>
              <a:xfrm>
                <a:off x="6126926" y="5667587"/>
                <a:ext cx="257506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Arrow Connector 86"/>
              <p:cNvCxnSpPr>
                <a:stCxn id="55" idx="3"/>
                <a:endCxn id="63" idx="1"/>
              </p:cNvCxnSpPr>
              <p:nvPr/>
            </p:nvCxnSpPr>
            <p:spPr>
              <a:xfrm>
                <a:off x="6612425" y="5667587"/>
                <a:ext cx="207821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Arrow Connector 89"/>
              <p:cNvCxnSpPr>
                <a:stCxn id="63" idx="3"/>
                <a:endCxn id="71" idx="1"/>
              </p:cNvCxnSpPr>
              <p:nvPr/>
            </p:nvCxnSpPr>
            <p:spPr>
              <a:xfrm>
                <a:off x="7048239" y="5667587"/>
                <a:ext cx="188242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3" name="Straight Arrow Connector 92"/>
              <p:cNvCxnSpPr>
                <a:stCxn id="71" idx="3"/>
                <a:endCxn id="79" idx="1"/>
              </p:cNvCxnSpPr>
              <p:nvPr/>
            </p:nvCxnSpPr>
            <p:spPr>
              <a:xfrm>
                <a:off x="7464474" y="5667587"/>
                <a:ext cx="305883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96" name="Group 95"/>
              <p:cNvGrpSpPr/>
              <p:nvPr/>
            </p:nvGrpSpPr>
            <p:grpSpPr>
              <a:xfrm>
                <a:off x="8520093" y="4875373"/>
                <a:ext cx="227993" cy="969776"/>
                <a:chOff x="5898933" y="5008014"/>
                <a:chExt cx="227993" cy="969776"/>
              </a:xfrm>
            </p:grpSpPr>
            <p:grpSp>
              <p:nvGrpSpPr>
                <p:cNvPr id="97" name="Group 96"/>
                <p:cNvGrpSpPr/>
                <p:nvPr/>
              </p:nvGrpSpPr>
              <p:grpSpPr>
                <a:xfrm>
                  <a:off x="5898933" y="5289333"/>
                  <a:ext cx="227993" cy="688457"/>
                  <a:chOff x="6156434" y="4596870"/>
                  <a:chExt cx="338959" cy="1023535"/>
                </a:xfrm>
              </p:grpSpPr>
              <p:sp>
                <p:nvSpPr>
                  <p:cNvPr id="99" name="Rounded Rectangle 98"/>
                  <p:cNvSpPr/>
                  <p:nvPr/>
                </p:nvSpPr>
                <p:spPr>
                  <a:xfrm>
                    <a:off x="6156434" y="4596870"/>
                    <a:ext cx="338959" cy="1023535"/>
                  </a:xfrm>
                  <a:prstGeom prst="roundRect">
                    <a:avLst>
                      <a:gd name="adj" fmla="val 39923"/>
                    </a:avLst>
                  </a:prstGeom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  <p:grpSp>
                <p:nvGrpSpPr>
                  <p:cNvPr id="100" name="Group 99"/>
                  <p:cNvGrpSpPr/>
                  <p:nvPr/>
                </p:nvGrpSpPr>
                <p:grpSpPr>
                  <a:xfrm>
                    <a:off x="6210497" y="4690401"/>
                    <a:ext cx="230832" cy="836474"/>
                    <a:chOff x="6198671" y="4714938"/>
                    <a:chExt cx="230832" cy="836474"/>
                  </a:xfrm>
                </p:grpSpPr>
                <p:sp>
                  <p:nvSpPr>
                    <p:cNvPr id="101" name="Oval 100"/>
                    <p:cNvSpPr/>
                    <p:nvPr/>
                  </p:nvSpPr>
                  <p:spPr>
                    <a:xfrm>
                      <a:off x="6198671" y="4714938"/>
                      <a:ext cx="230832" cy="230832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600">
                        <a:ln w="0"/>
                        <a:solidFill>
                          <a:schemeClr val="accent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</a:endParaRPr>
                    </a:p>
                  </p:txBody>
                </p:sp>
                <p:sp>
                  <p:nvSpPr>
                    <p:cNvPr id="102" name="Oval 101"/>
                    <p:cNvSpPr/>
                    <p:nvPr/>
                  </p:nvSpPr>
                  <p:spPr>
                    <a:xfrm>
                      <a:off x="6198671" y="5017759"/>
                      <a:ext cx="230832" cy="230832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600">
                        <a:ln w="0"/>
                        <a:solidFill>
                          <a:schemeClr val="accent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</a:endParaRPr>
                    </a:p>
                  </p:txBody>
                </p:sp>
                <p:sp>
                  <p:nvSpPr>
                    <p:cNvPr id="103" name="Oval 102"/>
                    <p:cNvSpPr/>
                    <p:nvPr/>
                  </p:nvSpPr>
                  <p:spPr>
                    <a:xfrm>
                      <a:off x="6198671" y="5320580"/>
                      <a:ext cx="230832" cy="230832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600">
                        <a:ln w="0"/>
                        <a:solidFill>
                          <a:schemeClr val="accent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</a:endParaRPr>
                    </a:p>
                  </p:txBody>
                </p:sp>
              </p:grpSp>
            </p:grpSp>
            <p:cxnSp>
              <p:nvCxnSpPr>
                <p:cNvPr id="98" name="Straight Arrow Connector 97"/>
                <p:cNvCxnSpPr/>
                <p:nvPr/>
              </p:nvCxnSpPr>
              <p:spPr>
                <a:xfrm flipH="1" flipV="1">
                  <a:off x="6012929" y="5008014"/>
                  <a:ext cx="1" cy="281317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5" name="Group 104"/>
              <p:cNvGrpSpPr/>
              <p:nvPr/>
            </p:nvGrpSpPr>
            <p:grpSpPr>
              <a:xfrm>
                <a:off x="9044259" y="4875373"/>
                <a:ext cx="227993" cy="969776"/>
                <a:chOff x="5981577" y="5008014"/>
                <a:chExt cx="227993" cy="969776"/>
              </a:xfrm>
            </p:grpSpPr>
            <p:grpSp>
              <p:nvGrpSpPr>
                <p:cNvPr id="106" name="Group 105"/>
                <p:cNvGrpSpPr/>
                <p:nvPr/>
              </p:nvGrpSpPr>
              <p:grpSpPr>
                <a:xfrm>
                  <a:off x="5981577" y="5289333"/>
                  <a:ext cx="227993" cy="688457"/>
                  <a:chOff x="6279302" y="4596870"/>
                  <a:chExt cx="338959" cy="1023535"/>
                </a:xfrm>
              </p:grpSpPr>
              <p:sp>
                <p:nvSpPr>
                  <p:cNvPr id="108" name="Rounded Rectangle 107"/>
                  <p:cNvSpPr/>
                  <p:nvPr/>
                </p:nvSpPr>
                <p:spPr>
                  <a:xfrm>
                    <a:off x="6279302" y="4596870"/>
                    <a:ext cx="338959" cy="1023535"/>
                  </a:xfrm>
                  <a:prstGeom prst="roundRect">
                    <a:avLst>
                      <a:gd name="adj" fmla="val 39923"/>
                    </a:avLst>
                  </a:prstGeom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  <p:grpSp>
                <p:nvGrpSpPr>
                  <p:cNvPr id="109" name="Group 108"/>
                  <p:cNvGrpSpPr/>
                  <p:nvPr/>
                </p:nvGrpSpPr>
                <p:grpSpPr>
                  <a:xfrm>
                    <a:off x="6333365" y="4690401"/>
                    <a:ext cx="230832" cy="836474"/>
                    <a:chOff x="6321539" y="4714938"/>
                    <a:chExt cx="230832" cy="836474"/>
                  </a:xfrm>
                </p:grpSpPr>
                <p:sp>
                  <p:nvSpPr>
                    <p:cNvPr id="110" name="Oval 109"/>
                    <p:cNvSpPr/>
                    <p:nvPr/>
                  </p:nvSpPr>
                  <p:spPr>
                    <a:xfrm>
                      <a:off x="6321539" y="4714938"/>
                      <a:ext cx="230832" cy="230832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600">
                        <a:ln w="0"/>
                        <a:solidFill>
                          <a:schemeClr val="accent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</a:endParaRPr>
                    </a:p>
                  </p:txBody>
                </p:sp>
                <p:sp>
                  <p:nvSpPr>
                    <p:cNvPr id="111" name="Oval 110"/>
                    <p:cNvSpPr/>
                    <p:nvPr/>
                  </p:nvSpPr>
                  <p:spPr>
                    <a:xfrm>
                      <a:off x="6321539" y="5017760"/>
                      <a:ext cx="230832" cy="230832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600">
                        <a:ln w="0"/>
                        <a:solidFill>
                          <a:schemeClr val="accent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</a:endParaRPr>
                    </a:p>
                  </p:txBody>
                </p:sp>
                <p:sp>
                  <p:nvSpPr>
                    <p:cNvPr id="112" name="Oval 111"/>
                    <p:cNvSpPr/>
                    <p:nvPr/>
                  </p:nvSpPr>
                  <p:spPr>
                    <a:xfrm>
                      <a:off x="6321539" y="5320580"/>
                      <a:ext cx="230832" cy="230832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600">
                        <a:ln w="0"/>
                        <a:solidFill>
                          <a:schemeClr val="accent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</a:endParaRPr>
                    </a:p>
                  </p:txBody>
                </p:sp>
              </p:grpSp>
            </p:grpSp>
            <p:cxnSp>
              <p:nvCxnSpPr>
                <p:cNvPr id="107" name="Straight Arrow Connector 106"/>
                <p:cNvCxnSpPr/>
                <p:nvPr/>
              </p:nvCxnSpPr>
              <p:spPr>
                <a:xfrm flipH="1" flipV="1">
                  <a:off x="6095573" y="5008014"/>
                  <a:ext cx="1" cy="281317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3" name="Group 112"/>
              <p:cNvGrpSpPr/>
              <p:nvPr/>
            </p:nvGrpSpPr>
            <p:grpSpPr>
              <a:xfrm>
                <a:off x="9527494" y="4875373"/>
                <a:ext cx="227993" cy="969776"/>
                <a:chOff x="5898933" y="5008014"/>
                <a:chExt cx="227993" cy="969776"/>
              </a:xfrm>
            </p:grpSpPr>
            <p:grpSp>
              <p:nvGrpSpPr>
                <p:cNvPr id="114" name="Group 113"/>
                <p:cNvGrpSpPr/>
                <p:nvPr/>
              </p:nvGrpSpPr>
              <p:grpSpPr>
                <a:xfrm>
                  <a:off x="5898933" y="5289333"/>
                  <a:ext cx="227993" cy="688457"/>
                  <a:chOff x="6156434" y="4596870"/>
                  <a:chExt cx="338959" cy="1023535"/>
                </a:xfrm>
              </p:grpSpPr>
              <p:sp>
                <p:nvSpPr>
                  <p:cNvPr id="116" name="Rounded Rectangle 115"/>
                  <p:cNvSpPr/>
                  <p:nvPr/>
                </p:nvSpPr>
                <p:spPr>
                  <a:xfrm>
                    <a:off x="6156434" y="4596870"/>
                    <a:ext cx="338959" cy="1023535"/>
                  </a:xfrm>
                  <a:prstGeom prst="roundRect">
                    <a:avLst>
                      <a:gd name="adj" fmla="val 39923"/>
                    </a:avLst>
                  </a:prstGeom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  <p:grpSp>
                <p:nvGrpSpPr>
                  <p:cNvPr id="117" name="Group 116"/>
                  <p:cNvGrpSpPr/>
                  <p:nvPr/>
                </p:nvGrpSpPr>
                <p:grpSpPr>
                  <a:xfrm>
                    <a:off x="6210497" y="4690401"/>
                    <a:ext cx="230832" cy="836474"/>
                    <a:chOff x="6198671" y="4714938"/>
                    <a:chExt cx="230832" cy="836474"/>
                  </a:xfrm>
                </p:grpSpPr>
                <p:sp>
                  <p:nvSpPr>
                    <p:cNvPr id="118" name="Oval 117"/>
                    <p:cNvSpPr/>
                    <p:nvPr/>
                  </p:nvSpPr>
                  <p:spPr>
                    <a:xfrm>
                      <a:off x="6198671" y="4714938"/>
                      <a:ext cx="230832" cy="230832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600">
                        <a:ln w="0"/>
                        <a:solidFill>
                          <a:schemeClr val="accent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</a:endParaRPr>
                    </a:p>
                  </p:txBody>
                </p:sp>
                <p:sp>
                  <p:nvSpPr>
                    <p:cNvPr id="119" name="Oval 118"/>
                    <p:cNvSpPr/>
                    <p:nvPr/>
                  </p:nvSpPr>
                  <p:spPr>
                    <a:xfrm>
                      <a:off x="6198671" y="5017759"/>
                      <a:ext cx="230832" cy="230832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600">
                        <a:ln w="0"/>
                        <a:solidFill>
                          <a:schemeClr val="accent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</a:endParaRPr>
                    </a:p>
                  </p:txBody>
                </p:sp>
                <p:sp>
                  <p:nvSpPr>
                    <p:cNvPr id="120" name="Oval 119"/>
                    <p:cNvSpPr/>
                    <p:nvPr/>
                  </p:nvSpPr>
                  <p:spPr>
                    <a:xfrm>
                      <a:off x="6198671" y="5320580"/>
                      <a:ext cx="230832" cy="230832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600">
                        <a:ln w="0"/>
                        <a:solidFill>
                          <a:schemeClr val="accent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</a:endParaRPr>
                    </a:p>
                  </p:txBody>
                </p:sp>
              </p:grpSp>
            </p:grpSp>
            <p:cxnSp>
              <p:nvCxnSpPr>
                <p:cNvPr id="115" name="Straight Arrow Connector 114"/>
                <p:cNvCxnSpPr/>
                <p:nvPr/>
              </p:nvCxnSpPr>
              <p:spPr>
                <a:xfrm flipH="1" flipV="1">
                  <a:off x="6012929" y="5008014"/>
                  <a:ext cx="1" cy="281317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1" name="Group 120"/>
              <p:cNvGrpSpPr/>
              <p:nvPr/>
            </p:nvGrpSpPr>
            <p:grpSpPr>
              <a:xfrm>
                <a:off x="9952893" y="4875373"/>
                <a:ext cx="227993" cy="969775"/>
                <a:chOff x="5898933" y="5008014"/>
                <a:chExt cx="227993" cy="969775"/>
              </a:xfrm>
            </p:grpSpPr>
            <p:grpSp>
              <p:nvGrpSpPr>
                <p:cNvPr id="122" name="Group 121"/>
                <p:cNvGrpSpPr/>
                <p:nvPr/>
              </p:nvGrpSpPr>
              <p:grpSpPr>
                <a:xfrm>
                  <a:off x="5898933" y="5289331"/>
                  <a:ext cx="227993" cy="688458"/>
                  <a:chOff x="6156434" y="4596870"/>
                  <a:chExt cx="338959" cy="1023537"/>
                </a:xfrm>
              </p:grpSpPr>
              <p:sp>
                <p:nvSpPr>
                  <p:cNvPr id="124" name="Rounded Rectangle 123"/>
                  <p:cNvSpPr/>
                  <p:nvPr/>
                </p:nvSpPr>
                <p:spPr>
                  <a:xfrm>
                    <a:off x="6156434" y="4596870"/>
                    <a:ext cx="338959" cy="1023537"/>
                  </a:xfrm>
                  <a:prstGeom prst="roundRect">
                    <a:avLst>
                      <a:gd name="adj" fmla="val 39923"/>
                    </a:avLst>
                  </a:prstGeom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  <p:grpSp>
                <p:nvGrpSpPr>
                  <p:cNvPr id="125" name="Group 124"/>
                  <p:cNvGrpSpPr/>
                  <p:nvPr/>
                </p:nvGrpSpPr>
                <p:grpSpPr>
                  <a:xfrm>
                    <a:off x="6210497" y="4690401"/>
                    <a:ext cx="230832" cy="836474"/>
                    <a:chOff x="6198671" y="4714938"/>
                    <a:chExt cx="230832" cy="836474"/>
                  </a:xfrm>
                </p:grpSpPr>
                <p:sp>
                  <p:nvSpPr>
                    <p:cNvPr id="126" name="Oval 125"/>
                    <p:cNvSpPr/>
                    <p:nvPr/>
                  </p:nvSpPr>
                  <p:spPr>
                    <a:xfrm>
                      <a:off x="6198671" y="4714938"/>
                      <a:ext cx="230832" cy="230832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600">
                        <a:ln w="0"/>
                        <a:solidFill>
                          <a:schemeClr val="accent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</a:endParaRPr>
                    </a:p>
                  </p:txBody>
                </p:sp>
                <p:sp>
                  <p:nvSpPr>
                    <p:cNvPr id="127" name="Oval 126"/>
                    <p:cNvSpPr/>
                    <p:nvPr/>
                  </p:nvSpPr>
                  <p:spPr>
                    <a:xfrm>
                      <a:off x="6198671" y="5017759"/>
                      <a:ext cx="230832" cy="230832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600">
                        <a:ln w="0"/>
                        <a:solidFill>
                          <a:schemeClr val="accent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</a:endParaRPr>
                    </a:p>
                  </p:txBody>
                </p:sp>
                <p:sp>
                  <p:nvSpPr>
                    <p:cNvPr id="128" name="Oval 127"/>
                    <p:cNvSpPr/>
                    <p:nvPr/>
                  </p:nvSpPr>
                  <p:spPr>
                    <a:xfrm>
                      <a:off x="6198671" y="5320580"/>
                      <a:ext cx="230832" cy="230832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600">
                        <a:ln w="0"/>
                        <a:solidFill>
                          <a:schemeClr val="accent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</a:endParaRPr>
                    </a:p>
                  </p:txBody>
                </p:sp>
              </p:grpSp>
            </p:grpSp>
            <p:cxnSp>
              <p:nvCxnSpPr>
                <p:cNvPr id="123" name="Straight Arrow Connector 122"/>
                <p:cNvCxnSpPr/>
                <p:nvPr/>
              </p:nvCxnSpPr>
              <p:spPr>
                <a:xfrm flipH="1" flipV="1">
                  <a:off x="6012929" y="5008014"/>
                  <a:ext cx="1" cy="281317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9" name="Group 128"/>
              <p:cNvGrpSpPr/>
              <p:nvPr/>
            </p:nvGrpSpPr>
            <p:grpSpPr>
              <a:xfrm>
                <a:off x="10721601" y="4875373"/>
                <a:ext cx="227993" cy="969775"/>
                <a:chOff x="5898933" y="5008014"/>
                <a:chExt cx="227993" cy="969775"/>
              </a:xfrm>
            </p:grpSpPr>
            <p:grpSp>
              <p:nvGrpSpPr>
                <p:cNvPr id="130" name="Group 129"/>
                <p:cNvGrpSpPr/>
                <p:nvPr/>
              </p:nvGrpSpPr>
              <p:grpSpPr>
                <a:xfrm>
                  <a:off x="5898933" y="5289331"/>
                  <a:ext cx="227993" cy="688458"/>
                  <a:chOff x="6156434" y="4596870"/>
                  <a:chExt cx="338959" cy="1023537"/>
                </a:xfrm>
              </p:grpSpPr>
              <p:sp>
                <p:nvSpPr>
                  <p:cNvPr id="132" name="Rounded Rectangle 131"/>
                  <p:cNvSpPr/>
                  <p:nvPr/>
                </p:nvSpPr>
                <p:spPr>
                  <a:xfrm>
                    <a:off x="6156434" y="4596870"/>
                    <a:ext cx="338959" cy="1023537"/>
                  </a:xfrm>
                  <a:prstGeom prst="roundRect">
                    <a:avLst>
                      <a:gd name="adj" fmla="val 39923"/>
                    </a:avLst>
                  </a:prstGeom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  <p:grpSp>
                <p:nvGrpSpPr>
                  <p:cNvPr id="133" name="Group 132"/>
                  <p:cNvGrpSpPr/>
                  <p:nvPr/>
                </p:nvGrpSpPr>
                <p:grpSpPr>
                  <a:xfrm>
                    <a:off x="6210497" y="4690401"/>
                    <a:ext cx="230832" cy="836474"/>
                    <a:chOff x="6198671" y="4714938"/>
                    <a:chExt cx="230832" cy="836474"/>
                  </a:xfrm>
                </p:grpSpPr>
                <p:sp>
                  <p:nvSpPr>
                    <p:cNvPr id="134" name="Oval 133"/>
                    <p:cNvSpPr/>
                    <p:nvPr/>
                  </p:nvSpPr>
                  <p:spPr>
                    <a:xfrm>
                      <a:off x="6198671" y="4714938"/>
                      <a:ext cx="230832" cy="230832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600">
                        <a:ln w="0"/>
                        <a:solidFill>
                          <a:schemeClr val="accent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</a:endParaRPr>
                    </a:p>
                  </p:txBody>
                </p:sp>
                <p:sp>
                  <p:nvSpPr>
                    <p:cNvPr id="135" name="Oval 134"/>
                    <p:cNvSpPr/>
                    <p:nvPr/>
                  </p:nvSpPr>
                  <p:spPr>
                    <a:xfrm>
                      <a:off x="6198671" y="5017759"/>
                      <a:ext cx="230832" cy="230832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600">
                        <a:ln w="0"/>
                        <a:solidFill>
                          <a:schemeClr val="accent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</a:endParaRPr>
                    </a:p>
                  </p:txBody>
                </p:sp>
                <p:sp>
                  <p:nvSpPr>
                    <p:cNvPr id="136" name="Oval 135"/>
                    <p:cNvSpPr/>
                    <p:nvPr/>
                  </p:nvSpPr>
                  <p:spPr>
                    <a:xfrm>
                      <a:off x="6198671" y="5320580"/>
                      <a:ext cx="230832" cy="230832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600">
                        <a:ln w="0"/>
                        <a:solidFill>
                          <a:schemeClr val="accent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</a:endParaRPr>
                    </a:p>
                  </p:txBody>
                </p:sp>
              </p:grpSp>
            </p:grpSp>
            <p:cxnSp>
              <p:nvCxnSpPr>
                <p:cNvPr id="131" name="Straight Arrow Connector 130"/>
                <p:cNvCxnSpPr/>
                <p:nvPr/>
              </p:nvCxnSpPr>
              <p:spPr>
                <a:xfrm flipH="1" flipV="1">
                  <a:off x="6012929" y="5008014"/>
                  <a:ext cx="1" cy="281317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38" name="Straight Arrow Connector 137"/>
              <p:cNvCxnSpPr>
                <a:stCxn id="99" idx="3"/>
                <a:endCxn id="108" idx="1"/>
              </p:cNvCxnSpPr>
              <p:nvPr/>
            </p:nvCxnSpPr>
            <p:spPr>
              <a:xfrm>
                <a:off x="8748085" y="5500921"/>
                <a:ext cx="296173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1" name="Straight Arrow Connector 140"/>
              <p:cNvCxnSpPr>
                <a:stCxn id="108" idx="3"/>
                <a:endCxn id="116" idx="1"/>
              </p:cNvCxnSpPr>
              <p:nvPr/>
            </p:nvCxnSpPr>
            <p:spPr>
              <a:xfrm>
                <a:off x="9272251" y="5500921"/>
                <a:ext cx="255243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4" name="Straight Arrow Connector 143"/>
              <p:cNvCxnSpPr>
                <a:stCxn id="116" idx="3"/>
                <a:endCxn id="124" idx="1"/>
              </p:cNvCxnSpPr>
              <p:nvPr/>
            </p:nvCxnSpPr>
            <p:spPr>
              <a:xfrm>
                <a:off x="9755487" y="5500919"/>
                <a:ext cx="197406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7" name="Straight Arrow Connector 146"/>
              <p:cNvCxnSpPr>
                <a:stCxn id="124" idx="3"/>
                <a:endCxn id="132" idx="1"/>
              </p:cNvCxnSpPr>
              <p:nvPr/>
            </p:nvCxnSpPr>
            <p:spPr>
              <a:xfrm>
                <a:off x="10180886" y="5500919"/>
                <a:ext cx="540715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1" name="Elbow Connector 150"/>
              <p:cNvCxnSpPr>
                <a:stCxn id="79" idx="3"/>
                <a:endCxn id="99" idx="1"/>
              </p:cNvCxnSpPr>
              <p:nvPr/>
            </p:nvCxnSpPr>
            <p:spPr>
              <a:xfrm flipV="1">
                <a:off x="7998350" y="5500919"/>
                <a:ext cx="521743" cy="166668"/>
              </a:xfrm>
              <a:prstGeom prst="bentConnector3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57" name="TextBox 156"/>
            <p:cNvSpPr txBox="1"/>
            <p:nvPr/>
          </p:nvSpPr>
          <p:spPr>
            <a:xfrm>
              <a:off x="7486923" y="4073650"/>
              <a:ext cx="339451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>
                  <a:latin typeface="Helvetica Neue" charset="0"/>
                  <a:ea typeface="Helvetica Neue" charset="0"/>
                  <a:cs typeface="Helvetica Neue" charset="0"/>
                </a:rPr>
                <a:t>Machine Translation</a:t>
              </a:r>
              <a:endParaRPr lang="en-US" sz="2800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819932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844D90-C731-294E-9496-8A755BFA0E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Machine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99DEB4-ADF5-B14D-85F1-06F09972C4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450" y="1639773"/>
            <a:ext cx="10515600" cy="4351339"/>
          </a:xfrm>
        </p:spPr>
        <p:txBody>
          <a:bodyPr/>
          <a:lstStyle/>
          <a:p>
            <a:r>
              <a:rPr lang="en-US" dirty="0"/>
              <a:t>Given data containing the function </a:t>
            </a:r>
            <a:r>
              <a:rPr lang="en-US" b="1" dirty="0"/>
              <a:t>inputs</a:t>
            </a:r>
            <a:r>
              <a:rPr lang="en-US" dirty="0"/>
              <a:t> and </a:t>
            </a:r>
            <a:r>
              <a:rPr lang="en-US" b="1" dirty="0"/>
              <a:t>outputs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DBB13BC-55CB-1843-A48D-353D48EAC0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8088217"/>
              </p:ext>
            </p:extLst>
          </p:nvPr>
        </p:nvGraphicFramePr>
        <p:xfrm>
          <a:off x="360019" y="2901646"/>
          <a:ext cx="2242922" cy="32911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1461">
                  <a:extLst>
                    <a:ext uri="{9D8B030D-6E8A-4147-A177-3AD203B41FA5}">
                      <a16:colId xmlns:a16="http://schemas.microsoft.com/office/drawing/2014/main" val="1952683611"/>
                    </a:ext>
                  </a:extLst>
                </a:gridCol>
                <a:gridCol w="1121461">
                  <a:extLst>
                    <a:ext uri="{9D8B030D-6E8A-4147-A177-3AD203B41FA5}">
                      <a16:colId xmlns:a16="http://schemas.microsoft.com/office/drawing/2014/main" val="1186069242"/>
                    </a:ext>
                  </a:extLst>
                </a:gridCol>
              </a:tblGrid>
              <a:tr h="658231">
                <a:tc>
                  <a:txBody>
                    <a:bodyPr/>
                    <a:lstStyle/>
                    <a:p>
                      <a:r>
                        <a:rPr lang="en-US" dirty="0"/>
                        <a:t>Input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Output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5758967"/>
                  </a:ext>
                </a:extLst>
              </a:tr>
              <a:tr h="658231"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  <a:r>
                        <a:rPr lang="en-US" baseline="-25000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Y</a:t>
                      </a:r>
                      <a:r>
                        <a:rPr lang="en-US" baseline="-25000" dirty="0"/>
                        <a:t>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9535549"/>
                  </a:ext>
                </a:extLst>
              </a:tr>
              <a:tr h="658231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X</a:t>
                      </a:r>
                      <a:r>
                        <a:rPr lang="en-US" baseline="-25000" dirty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Y</a:t>
                      </a:r>
                      <a:r>
                        <a:rPr lang="en-US" baseline="-25000" dirty="0"/>
                        <a:t>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8062503"/>
                  </a:ext>
                </a:extLst>
              </a:tr>
              <a:tr h="658231"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5323484"/>
                  </a:ext>
                </a:extLst>
              </a:tr>
              <a:tr h="658231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X</a:t>
                      </a:r>
                      <a:r>
                        <a:rPr lang="en-US" baseline="-25000" dirty="0" err="1"/>
                        <a:t>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Y</a:t>
                      </a:r>
                      <a:r>
                        <a:rPr lang="en-US" baseline="-25000" dirty="0" err="1"/>
                        <a:t>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6881004"/>
                  </a:ext>
                </a:extLst>
              </a:tr>
            </a:tbl>
          </a:graphicData>
        </a:graphic>
      </p:graphicFrame>
      <p:pic>
        <p:nvPicPr>
          <p:cNvPr id="7" name="Picture 4" descr="https://encrypted-tbn1.gstatic.com/images?q=tbn:ANd9GcQ-1rHkamhDd8jaylUzd9ZLACpZeFJeUbYXt8ulOFnLR3-GhW0v">
            <a:extLst>
              <a:ext uri="{FF2B5EF4-FFF2-40B4-BE49-F238E27FC236}">
                <a16:creationId xmlns:a16="http://schemas.microsoft.com/office/drawing/2014/main" id="{8D69BFDF-125B-A546-B099-A895B6FBCC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3798" y="3627401"/>
            <a:ext cx="597968" cy="520591"/>
          </a:xfrm>
          <a:prstGeom prst="rect">
            <a:avLst/>
          </a:prstGeom>
          <a:noFill/>
        </p:spPr>
      </p:pic>
      <p:pic>
        <p:nvPicPr>
          <p:cNvPr id="9" name="Picture 8" descr="A baby sitting on a bed&#13;&#10;&#13;&#10;Description automatically generated">
            <a:extLst>
              <a:ext uri="{FF2B5EF4-FFF2-40B4-BE49-F238E27FC236}">
                <a16:creationId xmlns:a16="http://schemas.microsoft.com/office/drawing/2014/main" id="{3822EC51-77E8-0942-B4AE-31619D04A65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4695" y="4253118"/>
            <a:ext cx="549597" cy="57264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42FE4B5-56F3-A74B-AC28-CFCC1120F60B}"/>
              </a:ext>
            </a:extLst>
          </p:cNvPr>
          <p:cNvSpPr txBox="1"/>
          <p:nvPr/>
        </p:nvSpPr>
        <p:spPr>
          <a:xfrm>
            <a:off x="1806184" y="3656771"/>
            <a:ext cx="569387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cat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8FD41F9-3BF8-6B4F-AC4F-1F9E4A5A64D1}"/>
              </a:ext>
            </a:extLst>
          </p:cNvPr>
          <p:cNvSpPr txBox="1"/>
          <p:nvPr/>
        </p:nvSpPr>
        <p:spPr>
          <a:xfrm>
            <a:off x="1806184" y="4354776"/>
            <a:ext cx="779381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i="1" dirty="0"/>
              <a:t>baby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48494D0-A965-E444-880C-74584B7D86BD}"/>
              </a:ext>
            </a:extLst>
          </p:cNvPr>
          <p:cNvSpPr txBox="1"/>
          <p:nvPr/>
        </p:nvSpPr>
        <p:spPr>
          <a:xfrm>
            <a:off x="360019" y="2547797"/>
            <a:ext cx="748923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Data</a:t>
            </a:r>
          </a:p>
        </p:txBody>
      </p:sp>
      <p:pic>
        <p:nvPicPr>
          <p:cNvPr id="15" name="Picture 14" descr="A baby sitting in a high chair eating food&#13;&#10;&#13;&#10;Description automatically generated">
            <a:extLst>
              <a:ext uri="{FF2B5EF4-FFF2-40B4-BE49-F238E27FC236}">
                <a16:creationId xmlns:a16="http://schemas.microsoft.com/office/drawing/2014/main" id="{91BD2583-93BD-D642-8DFE-DB60304793EA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3798" y="5578599"/>
            <a:ext cx="572656" cy="50768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3D5AB94-143C-F74A-9E0B-6F20F1E349AF}"/>
              </a:ext>
            </a:extLst>
          </p:cNvPr>
          <p:cNvSpPr txBox="1"/>
          <p:nvPr/>
        </p:nvSpPr>
        <p:spPr>
          <a:xfrm>
            <a:off x="1806183" y="5665371"/>
            <a:ext cx="779381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i="1" dirty="0"/>
              <a:t>baby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652CBFD-7458-5F4C-BF55-019FB6493E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66245" y="2921989"/>
            <a:ext cx="2178658" cy="52344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2CA5D0C-FF9E-5F46-B0F6-B86AF6ED832E}"/>
              </a:ext>
            </a:extLst>
          </p:cNvPr>
          <p:cNvSpPr txBox="1"/>
          <p:nvPr/>
        </p:nvSpPr>
        <p:spPr>
          <a:xfrm>
            <a:off x="2898535" y="2547797"/>
            <a:ext cx="902811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Model</a:t>
            </a:r>
          </a:p>
        </p:txBody>
      </p:sp>
      <p:sp>
        <p:nvSpPr>
          <p:cNvPr id="22" name="Rounded Rectangular Callout 21">
            <a:extLst>
              <a:ext uri="{FF2B5EF4-FFF2-40B4-BE49-F238E27FC236}">
                <a16:creationId xmlns:a16="http://schemas.microsoft.com/office/drawing/2014/main" id="{6C9EDEAE-06ED-3940-8860-A31242DD22E1}"/>
              </a:ext>
            </a:extLst>
          </p:cNvPr>
          <p:cNvSpPr/>
          <p:nvPr/>
        </p:nvSpPr>
        <p:spPr>
          <a:xfrm>
            <a:off x="2878639" y="3746318"/>
            <a:ext cx="1698171" cy="470990"/>
          </a:xfrm>
          <a:prstGeom prst="wedgeRoundRectCallout">
            <a:avLst>
              <a:gd name="adj1" fmla="val -18525"/>
              <a:gd name="adj2" fmla="val -103909"/>
              <a:gd name="adj3" fmla="val 16667"/>
            </a:avLst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Parameters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576B885-75F4-A845-B122-4A34497FFFA1}"/>
              </a:ext>
            </a:extLst>
          </p:cNvPr>
          <p:cNvSpPr txBox="1"/>
          <p:nvPr/>
        </p:nvSpPr>
        <p:spPr>
          <a:xfrm>
            <a:off x="2898535" y="4661790"/>
            <a:ext cx="5963492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Training (approximates the goal over training data):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C2EA7D9-CF09-0D44-A0EA-F71072E08431}"/>
              </a:ext>
            </a:extLst>
          </p:cNvPr>
          <p:cNvSpPr txBox="1"/>
          <p:nvPr/>
        </p:nvSpPr>
        <p:spPr>
          <a:xfrm>
            <a:off x="6094587" y="2547797"/>
            <a:ext cx="740908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Goal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1CB761DF-A34E-5C4B-B18C-0AB3D64848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50745" y="3105150"/>
            <a:ext cx="5727700" cy="647700"/>
          </a:xfrm>
          <a:prstGeom prst="rect">
            <a:avLst/>
          </a:prstGeom>
        </p:spPr>
      </p:pic>
      <p:sp>
        <p:nvSpPr>
          <p:cNvPr id="28" name="Rounded Rectangular Callout 27">
            <a:extLst>
              <a:ext uri="{FF2B5EF4-FFF2-40B4-BE49-F238E27FC236}">
                <a16:creationId xmlns:a16="http://schemas.microsoft.com/office/drawing/2014/main" id="{492216B0-3130-E942-A90D-9A9DBA277112}"/>
              </a:ext>
            </a:extLst>
          </p:cNvPr>
          <p:cNvSpPr/>
          <p:nvPr/>
        </p:nvSpPr>
        <p:spPr>
          <a:xfrm>
            <a:off x="9210456" y="2454773"/>
            <a:ext cx="1698171" cy="470990"/>
          </a:xfrm>
          <a:prstGeom prst="wedgeRoundRectCallout">
            <a:avLst>
              <a:gd name="adj1" fmla="val -18525"/>
              <a:gd name="adj2" fmla="val 76368"/>
              <a:gd name="adj3" fmla="val 16667"/>
            </a:avLst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Loss</a:t>
            </a:r>
          </a:p>
        </p:txBody>
      </p:sp>
      <p:sp>
        <p:nvSpPr>
          <p:cNvPr id="29" name="Rounded Rectangular Callout 28">
            <a:extLst>
              <a:ext uri="{FF2B5EF4-FFF2-40B4-BE49-F238E27FC236}">
                <a16:creationId xmlns:a16="http://schemas.microsoft.com/office/drawing/2014/main" id="{0D30A192-111B-4343-B065-2A943AC2F939}"/>
              </a:ext>
            </a:extLst>
          </p:cNvPr>
          <p:cNvSpPr/>
          <p:nvPr/>
        </p:nvSpPr>
        <p:spPr>
          <a:xfrm>
            <a:off x="8554878" y="3828103"/>
            <a:ext cx="3009326" cy="470990"/>
          </a:xfrm>
          <a:prstGeom prst="wedgeRoundRectCallout">
            <a:avLst>
              <a:gd name="adj1" fmla="val -30833"/>
              <a:gd name="adj2" fmla="val -95588"/>
              <a:gd name="adj3" fmla="val 16667"/>
            </a:avLst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Over all future data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0A2DAA5C-0E39-AC45-9706-0B737D1B495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49940" y="5141905"/>
            <a:ext cx="6032500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031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 animBg="1"/>
      <p:bldP spid="24" grpId="0"/>
      <p:bldP spid="26" grpId="0"/>
      <p:bldP spid="28" grpId="0" animBg="1"/>
      <p:bldP spid="2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A67F5-1C20-674F-B6FB-9649B4DD08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Focus of next two lectures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902B1A8-D71B-424B-98AB-2C996DC3DA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598817"/>
            <a:ext cx="10515600" cy="2747964"/>
          </a:xfrm>
        </p:spPr>
        <p:txBody>
          <a:bodyPr/>
          <a:lstStyle/>
          <a:p>
            <a:r>
              <a:rPr lang="en-US" dirty="0"/>
              <a:t>How do we make our functions sufficiently expressive</a:t>
            </a:r>
          </a:p>
          <a:p>
            <a:r>
              <a:rPr lang="en-US" dirty="0"/>
              <a:t>Capture domain knowledge / assumptions</a:t>
            </a:r>
          </a:p>
          <a:p>
            <a:r>
              <a:rPr lang="en-US" dirty="0"/>
              <a:t>Easy to train and compute 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F79E45-3984-5C44-9A28-72B7A5BF3D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5794" y="2007589"/>
            <a:ext cx="4138912" cy="994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5861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0F11FB-1D15-CB42-BAF6-5D0CDB2BE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Classical* Machine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8AD02D-B775-F24F-86D1-14BF7DEB84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7200"/>
            <a:ext cx="10515600" cy="3749505"/>
          </a:xfrm>
        </p:spPr>
        <p:txBody>
          <a:bodyPr>
            <a:normAutofit/>
          </a:bodyPr>
          <a:lstStyle/>
          <a:p>
            <a:r>
              <a:rPr lang="en-US" dirty="0"/>
              <a:t>Break function into features and learned model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Example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5668253-A728-6D40-85CE-9345ED2CDB28}"/>
              </a:ext>
            </a:extLst>
          </p:cNvPr>
          <p:cNvSpPr txBox="1"/>
          <p:nvPr/>
        </p:nvSpPr>
        <p:spPr>
          <a:xfrm>
            <a:off x="6334306" y="6416187"/>
            <a:ext cx="5436104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* This is also very frequently used today as well.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BAC88F-F984-0141-A59C-0F029B0C06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4917" y="2337391"/>
            <a:ext cx="3327400" cy="469900"/>
          </a:xfrm>
          <a:prstGeom prst="rect">
            <a:avLst/>
          </a:prstGeom>
        </p:spPr>
      </p:pic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8AD76FB6-FA6B-9949-BAFE-A9BC47E9E5A3}"/>
              </a:ext>
            </a:extLst>
          </p:cNvPr>
          <p:cNvSpPr/>
          <p:nvPr/>
        </p:nvSpPr>
        <p:spPr>
          <a:xfrm>
            <a:off x="6871063" y="3174485"/>
            <a:ext cx="2638698" cy="705394"/>
          </a:xfrm>
          <a:prstGeom prst="wedgeRoundRectCallout">
            <a:avLst>
              <a:gd name="adj1" fmla="val -55701"/>
              <a:gd name="adj2" fmla="val -94160"/>
              <a:gd name="adj3" fmla="val 16667"/>
            </a:avLst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Hand Engineered Features</a:t>
            </a:r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BF8156F5-3701-2B4E-AEEC-EAEFC1601F6B}"/>
              </a:ext>
            </a:extLst>
          </p:cNvPr>
          <p:cNvSpPr/>
          <p:nvPr/>
        </p:nvSpPr>
        <p:spPr>
          <a:xfrm>
            <a:off x="3810001" y="3009611"/>
            <a:ext cx="2638698" cy="1035141"/>
          </a:xfrm>
          <a:prstGeom prst="wedgeRoundRectCallout">
            <a:avLst>
              <a:gd name="adj1" fmla="val 28952"/>
              <a:gd name="adj2" fmla="val -70690"/>
              <a:gd name="adj3" fmla="val 16667"/>
            </a:avLst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Generic Easy to Train Function </a:t>
            </a:r>
            <a:br>
              <a:rPr lang="en-US" dirty="0"/>
            </a:br>
            <a:r>
              <a:rPr lang="en-US" dirty="0"/>
              <a:t>(Linear Model)</a:t>
            </a:r>
          </a:p>
        </p:txBody>
      </p:sp>
      <p:pic>
        <p:nvPicPr>
          <p:cNvPr id="9" name="Picture 4" descr="https://encrypted-tbn1.gstatic.com/images?q=tbn:ANd9GcQ-1rHkamhDd8jaylUzd9ZLACpZeFJeUbYXt8ulOFnLR3-GhW0v">
            <a:extLst>
              <a:ext uri="{FF2B5EF4-FFF2-40B4-BE49-F238E27FC236}">
                <a16:creationId xmlns:a16="http://schemas.microsoft.com/office/drawing/2014/main" id="{73F8C115-ABFB-624F-9144-3E9CF392B1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8200" y="4803229"/>
            <a:ext cx="1662991" cy="1447800"/>
          </a:xfrm>
          <a:prstGeom prst="rect">
            <a:avLst/>
          </a:prstGeom>
          <a:noFill/>
        </p:spPr>
      </p:pic>
      <p:sp>
        <p:nvSpPr>
          <p:cNvPr id="10" name="Right Arrow 9">
            <a:extLst>
              <a:ext uri="{FF2B5EF4-FFF2-40B4-BE49-F238E27FC236}">
                <a16:creationId xmlns:a16="http://schemas.microsoft.com/office/drawing/2014/main" id="{0FCF7C69-5D94-9642-A542-2C7581A813B0}"/>
              </a:ext>
            </a:extLst>
          </p:cNvPr>
          <p:cNvSpPr/>
          <p:nvPr/>
        </p:nvSpPr>
        <p:spPr>
          <a:xfrm>
            <a:off x="2878175" y="5286705"/>
            <a:ext cx="512379" cy="4808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F933FAD-94D5-9143-A92B-9097EBFAFE63}"/>
              </a:ext>
            </a:extLst>
          </p:cNvPr>
          <p:cNvSpPr txBox="1"/>
          <p:nvPr/>
        </p:nvSpPr>
        <p:spPr>
          <a:xfrm>
            <a:off x="9626211" y="5265519"/>
            <a:ext cx="17892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>
                <a:latin typeface="Helvetica Neue" charset="0"/>
                <a:ea typeface="Helvetica Neue" charset="0"/>
                <a:cs typeface="Helvetica Neue" charset="0"/>
              </a:rPr>
              <a:t>Label</a:t>
            </a:r>
            <a:r>
              <a:rPr lang="en-US" sz="2800" dirty="0" err="1">
                <a:latin typeface="Helvetica Neue" charset="0"/>
                <a:ea typeface="Helvetica Neue" charset="0"/>
                <a:cs typeface="Helvetica Neue" charset="0"/>
              </a:rPr>
              <a:t>:</a:t>
            </a:r>
            <a:r>
              <a:rPr lang="en-US" sz="2800" i="1" dirty="0" err="1">
                <a:latin typeface="Helvetica Neue" charset="0"/>
                <a:ea typeface="Helvetica Neue" charset="0"/>
                <a:cs typeface="Helvetica Neue" charset="0"/>
              </a:rPr>
              <a:t>Cat</a:t>
            </a:r>
            <a:endParaRPr lang="en-US" sz="2800" i="1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pic>
        <p:nvPicPr>
          <p:cNvPr id="12" name="Picture 4" descr="https://encrypted-tbn1.gstatic.com/images?q=tbn:ANd9GcQ-1rHkamhDd8jaylUzd9ZLACpZeFJeUbYXt8ulOFnLR3-GhW0v">
            <a:extLst>
              <a:ext uri="{FF2B5EF4-FFF2-40B4-BE49-F238E27FC236}">
                <a16:creationId xmlns:a16="http://schemas.microsoft.com/office/drawing/2014/main" id="{D9B84056-0FE2-AF44-B994-95EC9D4D45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67538" y="4803229"/>
            <a:ext cx="1662991" cy="1447800"/>
          </a:xfrm>
          <a:prstGeom prst="rect">
            <a:avLst/>
          </a:prstGeom>
          <a:noFill/>
        </p:spPr>
      </p:pic>
      <p:sp>
        <p:nvSpPr>
          <p:cNvPr id="13" name="Right Arrow 12">
            <a:extLst>
              <a:ext uri="{FF2B5EF4-FFF2-40B4-BE49-F238E27FC236}">
                <a16:creationId xmlns:a16="http://schemas.microsoft.com/office/drawing/2014/main" id="{015ECF11-C78A-5948-B7C8-77C54E75ACA1}"/>
              </a:ext>
            </a:extLst>
          </p:cNvPr>
          <p:cNvSpPr/>
          <p:nvPr/>
        </p:nvSpPr>
        <p:spPr>
          <a:xfrm>
            <a:off x="5807513" y="5286705"/>
            <a:ext cx="512379" cy="4808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FC2769E6-EFD8-C044-A9E7-C380CC688D83}"/>
              </a:ext>
            </a:extLst>
          </p:cNvPr>
          <p:cNvSpPr/>
          <p:nvPr/>
        </p:nvSpPr>
        <p:spPr>
          <a:xfrm>
            <a:off x="8736851" y="5286705"/>
            <a:ext cx="512379" cy="4808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1D16CC7-6FB7-7443-B9F9-B4D5C1A8DB3B}"/>
              </a:ext>
            </a:extLst>
          </p:cNvPr>
          <p:cNvGrpSpPr/>
          <p:nvPr/>
        </p:nvGrpSpPr>
        <p:grpSpPr>
          <a:xfrm>
            <a:off x="6641605" y="4390235"/>
            <a:ext cx="1682376" cy="1939456"/>
            <a:chOff x="6771912" y="1709628"/>
            <a:chExt cx="1682376" cy="1939456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8C2A6588-8EAE-4E4C-BD85-F15C270C98E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771912" y="2043960"/>
              <a:ext cx="1682376" cy="1605124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3D52C6B-8819-0248-9709-21B629A2EB62}"/>
                </a:ext>
              </a:extLst>
            </p:cNvPr>
            <p:cNvSpPr txBox="1"/>
            <p:nvPr/>
          </p:nvSpPr>
          <p:spPr>
            <a:xfrm>
              <a:off x="6969528" y="1709628"/>
              <a:ext cx="105830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Helvetica Neue" charset="0"/>
                  <a:ea typeface="Helvetica Neue" charset="0"/>
                  <a:cs typeface="Helvetica Neue" charset="0"/>
                </a:rPr>
                <a:t>SVM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17674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  <p:bldP spid="13" grpId="0" animBg="1"/>
      <p:bldP spid="1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740761" y="3384688"/>
            <a:ext cx="111237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Helvetica Neue" charset="0"/>
                <a:ea typeface="Helvetica Neue" charset="0"/>
                <a:cs typeface="Helvetica Neue" charset="0"/>
              </a:rPr>
              <a:t>Often build multiple layers of features to abstract the input</a:t>
            </a:r>
          </a:p>
        </p:txBody>
      </p:sp>
      <p:pic>
        <p:nvPicPr>
          <p:cNvPr id="81" name="Picture 4" descr="https://encrypted-tbn1.gstatic.com/images?q=tbn:ANd9GcQ-1rHkamhDd8jaylUzd9ZLACpZeFJeUbYXt8ulOFnLR3-GhW0v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8507" y="1656095"/>
            <a:ext cx="1662991" cy="1447800"/>
          </a:xfrm>
          <a:prstGeom prst="rect">
            <a:avLst/>
          </a:prstGeom>
          <a:noFill/>
        </p:spPr>
      </p:pic>
      <p:sp>
        <p:nvSpPr>
          <p:cNvPr id="82" name="Right Arrow 81"/>
          <p:cNvSpPr/>
          <p:nvPr/>
        </p:nvSpPr>
        <p:spPr>
          <a:xfrm>
            <a:off x="3008482" y="2139571"/>
            <a:ext cx="512379" cy="4808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TextBox 82"/>
          <p:cNvSpPr txBox="1"/>
          <p:nvPr/>
        </p:nvSpPr>
        <p:spPr>
          <a:xfrm>
            <a:off x="9756518" y="2118385"/>
            <a:ext cx="17892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>
                <a:latin typeface="Helvetica Neue" charset="0"/>
                <a:ea typeface="Helvetica Neue" charset="0"/>
                <a:cs typeface="Helvetica Neue" charset="0"/>
              </a:rPr>
              <a:t>Label</a:t>
            </a:r>
            <a:r>
              <a:rPr lang="en-US" sz="2800" dirty="0" err="1">
                <a:latin typeface="Helvetica Neue" charset="0"/>
                <a:ea typeface="Helvetica Neue" charset="0"/>
                <a:cs typeface="Helvetica Neue" charset="0"/>
              </a:rPr>
              <a:t>:</a:t>
            </a:r>
            <a:r>
              <a:rPr lang="en-US" sz="2800" i="1" dirty="0" err="1">
                <a:latin typeface="Helvetica Neue" charset="0"/>
                <a:ea typeface="Helvetica Neue" charset="0"/>
                <a:cs typeface="Helvetica Neue" charset="0"/>
              </a:rPr>
              <a:t>Cat</a:t>
            </a:r>
            <a:endParaRPr lang="en-US" sz="2800" i="1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pic>
        <p:nvPicPr>
          <p:cNvPr id="84" name="Picture 83" descr="https://encrypted-tbn1.gstatic.com/images?q=tbn:ANd9GcQ-1rHkamhDd8jaylUzd9ZLACpZeFJeUbYXt8ulOFnLR3-GhW0v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97845" y="1656095"/>
            <a:ext cx="1662991" cy="1447800"/>
          </a:xfrm>
          <a:prstGeom prst="rect">
            <a:avLst/>
          </a:prstGeom>
          <a:noFill/>
        </p:spPr>
      </p:pic>
      <p:sp>
        <p:nvSpPr>
          <p:cNvPr id="85" name="Right Arrow 84"/>
          <p:cNvSpPr/>
          <p:nvPr/>
        </p:nvSpPr>
        <p:spPr>
          <a:xfrm>
            <a:off x="5937820" y="2139571"/>
            <a:ext cx="512379" cy="4808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ight Arrow 85"/>
          <p:cNvSpPr/>
          <p:nvPr/>
        </p:nvSpPr>
        <p:spPr>
          <a:xfrm>
            <a:off x="8867158" y="2139571"/>
            <a:ext cx="512379" cy="4808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7" name="Group 86"/>
          <p:cNvGrpSpPr/>
          <p:nvPr/>
        </p:nvGrpSpPr>
        <p:grpSpPr>
          <a:xfrm>
            <a:off x="6771912" y="1243101"/>
            <a:ext cx="1682376" cy="1939456"/>
            <a:chOff x="6771912" y="1709628"/>
            <a:chExt cx="1682376" cy="1939456"/>
          </a:xfrm>
        </p:grpSpPr>
        <p:pic>
          <p:nvPicPr>
            <p:cNvPr id="88" name="Picture 87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771912" y="2043960"/>
              <a:ext cx="1682376" cy="1605124"/>
            </a:xfrm>
            <a:prstGeom prst="rect">
              <a:avLst/>
            </a:prstGeom>
          </p:spPr>
        </p:pic>
        <p:sp>
          <p:nvSpPr>
            <p:cNvPr id="89" name="TextBox 88"/>
            <p:cNvSpPr txBox="1"/>
            <p:nvPr/>
          </p:nvSpPr>
          <p:spPr>
            <a:xfrm>
              <a:off x="6969528" y="1709628"/>
              <a:ext cx="105830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Helvetica Neue" charset="0"/>
                  <a:ea typeface="Helvetica Neue" charset="0"/>
                  <a:cs typeface="Helvetica Neue" charset="0"/>
                </a:rPr>
                <a:t>SVM</a:t>
              </a: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740762" y="4036483"/>
            <a:ext cx="11123793" cy="1939456"/>
            <a:chOff x="740762" y="4036483"/>
            <a:chExt cx="11123793" cy="1939456"/>
          </a:xfrm>
        </p:grpSpPr>
        <p:pic>
          <p:nvPicPr>
            <p:cNvPr id="90" name="Picture 4" descr="https://encrypted-tbn1.gstatic.com/images?q=tbn:ANd9GcQ-1rHkamhDd8jaylUzd9ZLACpZeFJeUbYXt8ulOFnLR3-GhW0v"/>
            <p:cNvPicPr>
              <a:picLocks noChangeAspect="1" noChangeArrowheads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0762" y="4504737"/>
              <a:ext cx="1662991" cy="1447800"/>
            </a:xfrm>
            <a:prstGeom prst="rect">
              <a:avLst/>
            </a:prstGeom>
            <a:noFill/>
          </p:spPr>
        </p:pic>
        <p:sp>
          <p:nvSpPr>
            <p:cNvPr id="91" name="Right Arrow 90"/>
            <p:cNvSpPr/>
            <p:nvPr/>
          </p:nvSpPr>
          <p:spPr>
            <a:xfrm>
              <a:off x="2549008" y="4988213"/>
              <a:ext cx="512379" cy="48084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10075283" y="4967027"/>
              <a:ext cx="178927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err="1">
                  <a:latin typeface="Helvetica Neue" charset="0"/>
                  <a:ea typeface="Helvetica Neue" charset="0"/>
                  <a:cs typeface="Helvetica Neue" charset="0"/>
                </a:rPr>
                <a:t>Label</a:t>
              </a:r>
              <a:r>
                <a:rPr lang="en-US" sz="2800" dirty="0" err="1">
                  <a:latin typeface="Helvetica Neue" charset="0"/>
                  <a:ea typeface="Helvetica Neue" charset="0"/>
                  <a:cs typeface="Helvetica Neue" charset="0"/>
                </a:rPr>
                <a:t>:</a:t>
              </a:r>
              <a:r>
                <a:rPr lang="en-US" sz="2800" i="1" dirty="0" err="1">
                  <a:latin typeface="Helvetica Neue" charset="0"/>
                  <a:ea typeface="Helvetica Neue" charset="0"/>
                  <a:cs typeface="Helvetica Neue" charset="0"/>
                </a:rPr>
                <a:t>Cat</a:t>
              </a:r>
              <a:endParaRPr lang="en-US" sz="2800" i="1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pic>
          <p:nvPicPr>
            <p:cNvPr id="93" name="Picture 92" descr="https://encrypted-tbn1.gstatic.com/images?q=tbn:ANd9GcQ-1rHkamhDd8jaylUzd9ZLACpZeFJeUbYXt8ulOFnLR3-GhW0v"/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artisticGlowEdges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6642" y="4504737"/>
              <a:ext cx="1662991" cy="1447800"/>
            </a:xfrm>
            <a:prstGeom prst="rect">
              <a:avLst/>
            </a:prstGeom>
            <a:noFill/>
          </p:spPr>
        </p:pic>
        <p:sp>
          <p:nvSpPr>
            <p:cNvPr id="94" name="Right Arrow 93"/>
            <p:cNvSpPr/>
            <p:nvPr/>
          </p:nvSpPr>
          <p:spPr>
            <a:xfrm>
              <a:off x="5014888" y="4988213"/>
              <a:ext cx="512379" cy="48084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Right Arrow 94"/>
            <p:cNvSpPr/>
            <p:nvPr/>
          </p:nvSpPr>
          <p:spPr>
            <a:xfrm>
              <a:off x="9417649" y="4988213"/>
              <a:ext cx="512379" cy="48084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6" name="Group 95"/>
            <p:cNvGrpSpPr/>
            <p:nvPr/>
          </p:nvGrpSpPr>
          <p:grpSpPr>
            <a:xfrm>
              <a:off x="7590018" y="4036483"/>
              <a:ext cx="1682376" cy="1939456"/>
              <a:chOff x="6771912" y="1709628"/>
              <a:chExt cx="1682376" cy="1939456"/>
            </a:xfrm>
          </p:grpSpPr>
          <p:pic>
            <p:nvPicPr>
              <p:cNvPr id="97" name="Picture 96"/>
              <p:cNvPicPr>
                <a:picLocks noChangeAspect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771912" y="2043960"/>
                <a:ext cx="1682376" cy="1605124"/>
              </a:xfrm>
              <a:prstGeom prst="rect">
                <a:avLst/>
              </a:prstGeom>
            </p:spPr>
          </p:pic>
          <p:sp>
            <p:nvSpPr>
              <p:cNvPr id="98" name="TextBox 97"/>
              <p:cNvSpPr txBox="1"/>
              <p:nvPr/>
            </p:nvSpPr>
            <p:spPr>
              <a:xfrm>
                <a:off x="6969528" y="1709628"/>
                <a:ext cx="105830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>
                    <a:latin typeface="Helvetica Neue" charset="0"/>
                    <a:ea typeface="Helvetica Neue" charset="0"/>
                    <a:cs typeface="Helvetica Neue" charset="0"/>
                  </a:rPr>
                  <a:t>SVM</a:t>
                </a:r>
              </a:p>
            </p:txBody>
          </p:sp>
        </p:grpSp>
        <p:grpSp>
          <p:nvGrpSpPr>
            <p:cNvPr id="33" name="Group 32"/>
            <p:cNvGrpSpPr/>
            <p:nvPr/>
          </p:nvGrpSpPr>
          <p:grpSpPr>
            <a:xfrm>
              <a:off x="5672522" y="4657604"/>
              <a:ext cx="1114607" cy="1142067"/>
              <a:chOff x="5881354" y="4641679"/>
              <a:chExt cx="1114607" cy="1142067"/>
            </a:xfrm>
          </p:grpSpPr>
          <p:sp>
            <p:nvSpPr>
              <p:cNvPr id="25" name="Oval 24"/>
              <p:cNvSpPr/>
              <p:nvPr/>
            </p:nvSpPr>
            <p:spPr>
              <a:xfrm>
                <a:off x="5941680" y="4833848"/>
                <a:ext cx="905704" cy="949898"/>
              </a:xfrm>
              <a:prstGeom prst="ellipse">
                <a:avLst/>
              </a:prstGeom>
              <a:solidFill>
                <a:schemeClr val="accent2">
                  <a:alpha val="63000"/>
                </a:schemeClr>
              </a:solidFill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Oval 99"/>
              <p:cNvSpPr/>
              <p:nvPr/>
            </p:nvSpPr>
            <p:spPr>
              <a:xfrm rot="19703973">
                <a:off x="5881354" y="4641679"/>
                <a:ext cx="313035" cy="502249"/>
              </a:xfrm>
              <a:prstGeom prst="ellipse">
                <a:avLst/>
              </a:prstGeom>
              <a:solidFill>
                <a:schemeClr val="accent2">
                  <a:alpha val="63000"/>
                </a:schemeClr>
              </a:solidFill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Oval 100"/>
              <p:cNvSpPr/>
              <p:nvPr/>
            </p:nvSpPr>
            <p:spPr>
              <a:xfrm rot="2288676">
                <a:off x="6696153" y="4780834"/>
                <a:ext cx="299808" cy="488880"/>
              </a:xfrm>
              <a:prstGeom prst="ellipse">
                <a:avLst/>
              </a:prstGeom>
              <a:solidFill>
                <a:schemeClr val="accent2">
                  <a:alpha val="63000"/>
                </a:schemeClr>
              </a:solidFill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Oval 101"/>
              <p:cNvSpPr/>
              <p:nvPr/>
            </p:nvSpPr>
            <p:spPr>
              <a:xfrm rot="757257">
                <a:off x="6134554" y="5173613"/>
                <a:ext cx="262912" cy="167847"/>
              </a:xfrm>
              <a:prstGeom prst="ellipse">
                <a:avLst/>
              </a:prstGeom>
              <a:solidFill>
                <a:schemeClr val="accent2">
                  <a:alpha val="63000"/>
                </a:schemeClr>
              </a:solidFill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Oval 102"/>
              <p:cNvSpPr/>
              <p:nvPr/>
            </p:nvSpPr>
            <p:spPr>
              <a:xfrm rot="21097917">
                <a:off x="6458952" y="5187289"/>
                <a:ext cx="262912" cy="167847"/>
              </a:xfrm>
              <a:prstGeom prst="ellipse">
                <a:avLst/>
              </a:prstGeom>
              <a:solidFill>
                <a:schemeClr val="accent2">
                  <a:alpha val="63000"/>
                </a:schemeClr>
              </a:solidFill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4" name="Right Arrow 103"/>
            <p:cNvSpPr/>
            <p:nvPr/>
          </p:nvSpPr>
          <p:spPr>
            <a:xfrm>
              <a:off x="6932384" y="4988213"/>
              <a:ext cx="512379" cy="48084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5" name="TextBox 104"/>
          <p:cNvSpPr txBox="1"/>
          <p:nvPr/>
        </p:nvSpPr>
        <p:spPr>
          <a:xfrm>
            <a:off x="728151" y="6134874"/>
            <a:ext cx="111237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Helvetica Neue" charset="0"/>
                <a:ea typeface="Helvetica Neue" charset="0"/>
                <a:cs typeface="Helvetica Neue" charset="0"/>
              </a:rPr>
              <a:t>Deep learning tries to automate this process.</a:t>
            </a:r>
          </a:p>
        </p:txBody>
      </p:sp>
      <p:sp>
        <p:nvSpPr>
          <p:cNvPr id="106" name="Title 1"/>
          <p:cNvSpPr>
            <a:spLocks noGrp="1"/>
          </p:cNvSpPr>
          <p:nvPr>
            <p:ph type="title"/>
          </p:nvPr>
        </p:nvSpPr>
        <p:spPr>
          <a:xfrm>
            <a:off x="223504" y="204211"/>
            <a:ext cx="11568446" cy="1325563"/>
          </a:xfrm>
        </p:spPr>
        <p:txBody>
          <a:bodyPr/>
          <a:lstStyle/>
          <a:p>
            <a:r>
              <a:rPr lang="en-US" dirty="0"/>
              <a:t>Function </a:t>
            </a:r>
            <a:r>
              <a:rPr lang="en-US"/>
              <a:t>Approximation Pipeline</a:t>
            </a:r>
            <a:endParaRPr lang="en-US" b="1" i="1" dirty="0"/>
          </a:p>
        </p:txBody>
      </p:sp>
    </p:spTree>
    <p:extLst>
      <p:ext uri="{BB962C8B-B14F-4D97-AF65-F5344CB8AC3E}">
        <p14:creationId xmlns:p14="http://schemas.microsoft.com/office/powerpoint/2010/main" val="12850170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" grpId="0"/>
    </p:bldLst>
  </p:timing>
</p:sld>
</file>

<file path=ppt/theme/theme1.xml><?xml version="1.0" encoding="utf-8"?>
<a:theme xmlns:a="http://schemas.openxmlformats.org/drawingml/2006/main" name="2_Office Theme">
  <a:themeElements>
    <a:clrScheme name="Custom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D9615F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  <a:extLst>
    <a:ext uri="{05A4C25C-085E-4340-85A3-A5531E510DB2}">
      <thm15:themeFamily xmlns:thm15="http://schemas.microsoft.com/office/thememl/2012/main" name="ds100template" id="{3FE8F141-A9AE-1C42-89F6-14DD072DA360}" vid="{28E99920-B6A5-B44B-8849-CDA2E657974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24774</TotalTime>
  <Words>1330</Words>
  <Application>Microsoft Macintosh PowerPoint</Application>
  <PresentationFormat>Widescreen</PresentationFormat>
  <Paragraphs>335</Paragraphs>
  <Slides>47</Slides>
  <Notes>12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6" baseType="lpstr">
      <vt:lpstr>Arial</vt:lpstr>
      <vt:lpstr>Calibri</vt:lpstr>
      <vt:lpstr>Century Gothic</vt:lpstr>
      <vt:lpstr>Helvetica Neue</vt:lpstr>
      <vt:lpstr>Helvetica Neue Light</vt:lpstr>
      <vt:lpstr>Helvetica Neue Regular</vt:lpstr>
      <vt:lpstr>Monaco</vt:lpstr>
      <vt:lpstr>Wingdings</vt:lpstr>
      <vt:lpstr>2_Office Theme</vt:lpstr>
      <vt:lpstr>PowerPoint Presentation</vt:lpstr>
      <vt:lpstr>Quick Logistics</vt:lpstr>
      <vt:lpstr>Outline</vt:lpstr>
      <vt:lpstr>Machine Learning  Crash Course</vt:lpstr>
      <vt:lpstr>Machine Learning ≈ Function Approximation</vt:lpstr>
      <vt:lpstr>Supervised Machine Learning</vt:lpstr>
      <vt:lpstr>Focus of next two lectures</vt:lpstr>
      <vt:lpstr>Classical* Machine Learning</vt:lpstr>
      <vt:lpstr>Function Approximation Pipeline</vt:lpstr>
      <vt:lpstr>Function Approximation Pipeline</vt:lpstr>
      <vt:lpstr>Can we build a generic function for all tasks?</vt:lpstr>
      <vt:lpstr>Focus on Computer Vision Tasks</vt:lpstr>
      <vt:lpstr>Focus on Computer Vision Tasks</vt:lpstr>
      <vt:lpstr>Convolutional Networks</vt:lpstr>
      <vt:lpstr>Convolutional Networks</vt:lpstr>
      <vt:lpstr>Convolutional Networks</vt:lpstr>
      <vt:lpstr>Convolutional Networks</vt:lpstr>
      <vt:lpstr>Convolutional Networks</vt:lpstr>
      <vt:lpstr>Convolutional Networks</vt:lpstr>
      <vt:lpstr>LeNet [1989] </vt:lpstr>
      <vt:lpstr>LeNet Architecture</vt:lpstr>
      <vt:lpstr>PowerPoint Presentation</vt:lpstr>
      <vt:lpstr>LeNet5 [1998]</vt:lpstr>
      <vt:lpstr>Papers</vt:lpstr>
      <vt:lpstr>ImageNet Classification with Deep Convolutional Neural Networks</vt:lpstr>
      <vt:lpstr>What is the problem being solved?</vt:lpstr>
      <vt:lpstr>About the Problem</vt:lpstr>
      <vt:lpstr>What are the metrics of success?</vt:lpstr>
      <vt:lpstr>What is the key innovation?</vt:lpstr>
      <vt:lpstr>The Actual AlexNet* Architecture</vt:lpstr>
      <vt:lpstr>The AlexNet* Architecture Without GPU Partitioning</vt:lpstr>
      <vt:lpstr>The AlexNet* Architecture (Cleaner Presentation)</vt:lpstr>
      <vt:lpstr>Rectified Linear Units (ReLU)</vt:lpstr>
      <vt:lpstr>Rectified Linear Units (ReLU)</vt:lpstr>
      <vt:lpstr>Training on Multiple GPUs</vt:lpstr>
      <vt:lpstr>The Actual AlexNet* Architecture</vt:lpstr>
      <vt:lpstr>Interesting Consequence of  Partitioned Training</vt:lpstr>
      <vt:lpstr>Local Response Normalization</vt:lpstr>
      <vt:lpstr>Data Augmentation  (Established Technique)</vt:lpstr>
      <vt:lpstr>Dropout on Fully Connected Layers (Established Technique.)</vt:lpstr>
      <vt:lpstr>Key Results</vt:lpstr>
      <vt:lpstr>Put into historical context</vt:lpstr>
      <vt:lpstr>Qualitative Results</vt:lpstr>
      <vt:lpstr>Good Embeddings … </vt:lpstr>
      <vt:lpstr>Limitations and Opportunities </vt:lpstr>
      <vt:lpstr>Long term impact</vt:lpstr>
      <vt:lpstr>ImageNet 2012  2015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DS100 Principles and Techniques of Data Science TA Info Session</dc:title>
  <dc:creator>Joseph Gonzalez</dc:creator>
  <cp:lastModifiedBy>Joseph Gonzalez</cp:lastModifiedBy>
  <cp:revision>675</cp:revision>
  <cp:lastPrinted>2018-05-01T16:40:59Z</cp:lastPrinted>
  <dcterms:created xsi:type="dcterms:W3CDTF">2016-10-21T21:56:42Z</dcterms:created>
  <dcterms:modified xsi:type="dcterms:W3CDTF">2019-01-28T16:08:55Z</dcterms:modified>
</cp:coreProperties>
</file>